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1"/>
  </p:notesMasterIdLst>
  <p:sldIdLst>
    <p:sldId id="256" r:id="rId2"/>
    <p:sldId id="327" r:id="rId3"/>
    <p:sldId id="257" r:id="rId4"/>
    <p:sldId id="258" r:id="rId5"/>
    <p:sldId id="318" r:id="rId6"/>
    <p:sldId id="261" r:id="rId7"/>
    <p:sldId id="309" r:id="rId8"/>
    <p:sldId id="313" r:id="rId9"/>
    <p:sldId id="311" r:id="rId10"/>
    <p:sldId id="312" r:id="rId11"/>
    <p:sldId id="265" r:id="rId12"/>
    <p:sldId id="295" r:id="rId13"/>
    <p:sldId id="296" r:id="rId14"/>
    <p:sldId id="298" r:id="rId15"/>
    <p:sldId id="299" r:id="rId16"/>
    <p:sldId id="297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68" r:id="rId25"/>
    <p:sldId id="294" r:id="rId26"/>
    <p:sldId id="315" r:id="rId27"/>
    <p:sldId id="314" r:id="rId28"/>
    <p:sldId id="329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271" r:id="rId41"/>
    <p:sldId id="319" r:id="rId42"/>
    <p:sldId id="316" r:id="rId43"/>
    <p:sldId id="321" r:id="rId44"/>
    <p:sldId id="317" r:id="rId45"/>
    <p:sldId id="320" r:id="rId46"/>
    <p:sldId id="322" r:id="rId47"/>
    <p:sldId id="325" r:id="rId48"/>
    <p:sldId id="326" r:id="rId49"/>
    <p:sldId id="276" r:id="rId50"/>
  </p:sldIdLst>
  <p:sldSz cx="9144000" cy="5143500" type="screen16x9"/>
  <p:notesSz cx="6858000" cy="9144000"/>
  <p:embeddedFontLst>
    <p:embeddedFont>
      <p:font typeface="Assistant Light" panose="00000400000000000000" charset="-79"/>
      <p:regular r:id="rId52"/>
      <p:bold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Fira Sans Extra Condensed Medium" panose="020B0604020202020204" charset="0"/>
      <p:regular r:id="rId58"/>
      <p:bold r:id="rId59"/>
      <p:italic r:id="rId60"/>
      <p:boldItalic r:id="rId61"/>
    </p:embeddedFont>
    <p:embeddedFont>
      <p:font typeface="Nunito Sans" panose="020B0604020202020204" charset="0"/>
      <p:regular r:id="rId62"/>
      <p:bold r:id="rId63"/>
      <p:italic r:id="rId64"/>
      <p:boldItalic r:id="rId65"/>
    </p:embeddedFont>
    <p:embeddedFont>
      <p:font typeface="Nunito Sans ExtraBold" panose="020B0604020202020204" charset="0"/>
      <p:bold r:id="rId66"/>
      <p:boldItalic r:id="rId67"/>
    </p:embeddedFont>
    <p:embeddedFont>
      <p:font typeface="Pontano Sans" panose="020B0604020202020204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1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09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Depth </a:t>
            </a:r>
            <a:r>
              <a:rPr lang="de-DE" dirty="0" err="1"/>
              <a:t>write</a:t>
            </a:r>
            <a:r>
              <a:rPr lang="de-DE" dirty="0"/>
              <a:t>, </a:t>
            </a:r>
            <a:r>
              <a:rPr lang="de-DE" dirty="0" err="1"/>
              <a:t>stencil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können auch ausgeschalten werden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69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417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9" r:id="rId6"/>
    <p:sldLayoutId id="2147483662" r:id="rId7"/>
    <p:sldLayoutId id="214748366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two-male-businessman-talking-workplace_4857490.htm" TargetMode="External"/><Relationship Id="rId13" Type="http://schemas.openxmlformats.org/officeDocument/2006/relationships/hyperlink" Target="https://www.freepik.com/free-photo/group-corporate-people-working-office_3334355.htm" TargetMode="External"/><Relationship Id="rId3" Type="http://schemas.openxmlformats.org/officeDocument/2006/relationships/hyperlink" Target="https://www.flaticon.com/packs/human-resources-11" TargetMode="External"/><Relationship Id="rId7" Type="http://schemas.openxmlformats.org/officeDocument/2006/relationships/hyperlink" Target="https://www.freepik.com/free-photo/elevated-view-businessman-running-downstairs_4680215.htm" TargetMode="External"/><Relationship Id="rId12" Type="http://schemas.openxmlformats.org/officeDocument/2006/relationships/hyperlink" Target="https://www.freepik.com/free-photo/rear-view-man-with-black-backpack-standing-bridge_2657342.htm" TargetMode="External"/><Relationship Id="rId17" Type="http://schemas.openxmlformats.org/officeDocument/2006/relationships/hyperlink" Target="https://www.freepik.com/free-photo/railway-train-tracks-with-platforms_4605220.htm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freepik.com/free-photo/silhouette-person-s-hand-holding-paper-airplane-against-dramatic-sky_3553373.ht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pik.com/free-photo/breathtaking-view-sunnylvsfjorden-fjord-famous-seven-sisters-waterfall-norway_4522755.htm" TargetMode="External"/><Relationship Id="rId11" Type="http://schemas.openxmlformats.org/officeDocument/2006/relationships/hyperlink" Target="https://www.freepik.com/free-photo/leopard_4477007.htm" TargetMode="External"/><Relationship Id="rId5" Type="http://schemas.openxmlformats.org/officeDocument/2006/relationships/hyperlink" Target="https://www.freepik.com/free-photo/reflection-rocky-mountains-sky-beautiful-lake_4513634.htm" TargetMode="External"/><Relationship Id="rId15" Type="http://schemas.openxmlformats.org/officeDocument/2006/relationships/hyperlink" Target="https://www.freepik.com/free-photo/medium-shot-woman-holding-tablet_5055542.htm" TargetMode="External"/><Relationship Id="rId10" Type="http://schemas.openxmlformats.org/officeDocument/2006/relationships/hyperlink" Target="https://www.freepik.com/free-photo/red-boat-moored-idyllic-lake-near-rocky-mountains_4513636.htm" TargetMode="External"/><Relationship Id="rId4" Type="http://schemas.openxmlformats.org/officeDocument/2006/relationships/hyperlink" Target="https://www.flaticon.com/packs/social-media-24" TargetMode="External"/><Relationship Id="rId9" Type="http://schemas.openxmlformats.org/officeDocument/2006/relationships/hyperlink" Target="https://www.freepik.com/free-photo/person-looking-top-skyscraper_4821880.htm" TargetMode="External"/><Relationship Id="rId14" Type="http://schemas.openxmlformats.org/officeDocument/2006/relationships/hyperlink" Target="https://www.freepik.com/free-photo/elegant-man-talking-phone-low-angle-shot_5055499.ht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4151302" y="2939157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Selina Feitl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Medieninformatik</a:t>
            </a:r>
            <a:endParaRPr lang="en-GB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2998090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RASTER OPERATIONS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0D5F6C-36DD-4F83-A8D7-F611BB7D4182}"/>
              </a:ext>
            </a:extLst>
          </p:cNvPr>
          <p:cNvSpPr txBox="1"/>
          <p:nvPr/>
        </p:nvSpPr>
        <p:spPr>
          <a:xfrm>
            <a:off x="5111144" y="253142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8" name="Textfeld 407">
            <a:extLst>
              <a:ext uri="{FF2B5EF4-FFF2-40B4-BE49-F238E27FC236}">
                <a16:creationId xmlns:a16="http://schemas.microsoft.com/office/drawing/2014/main" id="{10230CE6-C443-47E6-9F22-AA4AFD8FCC84}"/>
              </a:ext>
            </a:extLst>
          </p:cNvPr>
          <p:cNvSpPr txBox="1"/>
          <p:nvPr/>
        </p:nvSpPr>
        <p:spPr>
          <a:xfrm>
            <a:off x="5531671" y="25377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9" name="Textfeld 408">
            <a:extLst>
              <a:ext uri="{FF2B5EF4-FFF2-40B4-BE49-F238E27FC236}">
                <a16:creationId xmlns:a16="http://schemas.microsoft.com/office/drawing/2014/main" id="{578ECC63-81D8-4927-9FE2-8B0FCBB553E3}"/>
              </a:ext>
            </a:extLst>
          </p:cNvPr>
          <p:cNvSpPr txBox="1"/>
          <p:nvPr/>
        </p:nvSpPr>
        <p:spPr>
          <a:xfrm>
            <a:off x="5317027" y="252957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4B1FA6C7-92D1-4218-BFAD-19E91AFF88FA}"/>
              </a:ext>
            </a:extLst>
          </p:cNvPr>
          <p:cNvSpPr txBox="1"/>
          <p:nvPr/>
        </p:nvSpPr>
        <p:spPr>
          <a:xfrm>
            <a:off x="5755051" y="25377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1E5F0BF9-7AB9-4C86-89F1-72F96071CF77}"/>
              </a:ext>
            </a:extLst>
          </p:cNvPr>
          <p:cNvSpPr txBox="1"/>
          <p:nvPr/>
        </p:nvSpPr>
        <p:spPr>
          <a:xfrm>
            <a:off x="5324683" y="27283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31E740C0-FA0A-459E-8481-3F65BF0E96DE}"/>
              </a:ext>
            </a:extLst>
          </p:cNvPr>
          <p:cNvSpPr txBox="1"/>
          <p:nvPr/>
        </p:nvSpPr>
        <p:spPr>
          <a:xfrm>
            <a:off x="5545003" y="27294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30F7066F-A698-4C4C-85E2-0FF2080C39CB}"/>
              </a:ext>
            </a:extLst>
          </p:cNvPr>
          <p:cNvSpPr txBox="1"/>
          <p:nvPr/>
        </p:nvSpPr>
        <p:spPr>
          <a:xfrm>
            <a:off x="5760916" y="27248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2D19B9-E40A-4A84-A524-18603258F136}"/>
              </a:ext>
            </a:extLst>
          </p:cNvPr>
          <p:cNvSpPr txBox="1"/>
          <p:nvPr/>
        </p:nvSpPr>
        <p:spPr>
          <a:xfrm>
            <a:off x="5324682" y="29189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6C815B3B-A94B-4086-9926-8AE56742AFA6}"/>
              </a:ext>
            </a:extLst>
          </p:cNvPr>
          <p:cNvSpPr txBox="1"/>
          <p:nvPr/>
        </p:nvSpPr>
        <p:spPr>
          <a:xfrm>
            <a:off x="5546027" y="2918539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BE5C6A12-B827-40DA-A673-9B053EA69E27}"/>
              </a:ext>
            </a:extLst>
          </p:cNvPr>
          <p:cNvSpPr txBox="1"/>
          <p:nvPr/>
        </p:nvSpPr>
        <p:spPr>
          <a:xfrm>
            <a:off x="5755050" y="29264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1C009F7F-265E-4FCA-81C8-00085580B899}"/>
              </a:ext>
            </a:extLst>
          </p:cNvPr>
          <p:cNvSpPr txBox="1"/>
          <p:nvPr/>
        </p:nvSpPr>
        <p:spPr>
          <a:xfrm>
            <a:off x="5539029" y="310761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8478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DEPTH TEST</a:t>
            </a:r>
            <a:endParaRPr dirty="0"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ALGORITHM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5351C7-CD6B-4B14-B3C7-CD550DA625D5}"/>
              </a:ext>
            </a:extLst>
          </p:cNvPr>
          <p:cNvSpPr txBox="1"/>
          <p:nvPr/>
        </p:nvSpPr>
        <p:spPr>
          <a:xfrm>
            <a:off x="961066" y="1879601"/>
            <a:ext cx="3961174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</a:rPr>
              <a:t>bool </a:t>
            </a:r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pass_depth_test</a:t>
            </a:r>
            <a:r>
              <a:rPr lang="en-GB" sz="1050" dirty="0">
                <a:latin typeface="Consolas" panose="020B0609020204030204" pitchFamily="49" charset="0"/>
              </a:rPr>
              <a:t> (</a:t>
            </a:r>
            <a:r>
              <a:rPr lang="en-GB" sz="1050" dirty="0" err="1">
                <a:latin typeface="Consolas" panose="020B0609020204030204" pitchFamily="49" charset="0"/>
              </a:rPr>
              <a:t>z_new</a:t>
            </a:r>
            <a:r>
              <a:rPr lang="en-GB" sz="1050" dirty="0">
                <a:latin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</a:rPr>
              <a:t>z_cur</a:t>
            </a:r>
            <a:r>
              <a:rPr lang="en-GB" sz="1050" dirty="0">
                <a:latin typeface="Consolas" panose="020B0609020204030204" pitchFamily="49" charset="0"/>
              </a:rPr>
              <a:t>){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return </a:t>
            </a:r>
            <a:r>
              <a:rPr lang="en-GB" sz="1050" dirty="0" err="1">
                <a:latin typeface="Consolas" panose="020B0609020204030204" pitchFamily="49" charset="0"/>
              </a:rPr>
              <a:t>z_new</a:t>
            </a:r>
            <a:r>
              <a:rPr lang="en-GB" sz="1050" dirty="0">
                <a:latin typeface="Consolas" panose="020B0609020204030204" pitchFamily="49" charset="0"/>
              </a:rPr>
              <a:t> &lt; </a:t>
            </a:r>
            <a:r>
              <a:rPr lang="en-GB" sz="1050" dirty="0" err="1">
                <a:latin typeface="Consolas" panose="020B0609020204030204" pitchFamily="49" charset="0"/>
              </a:rPr>
              <a:t>z_cur</a:t>
            </a:r>
            <a:endParaRPr lang="en-GB" sz="1050" dirty="0">
              <a:latin typeface="Consolas" panose="020B0609020204030204" pitchFamily="49" charset="0"/>
            </a:endParaRPr>
          </a:p>
          <a:p>
            <a:r>
              <a:rPr lang="en-GB" sz="1050" dirty="0">
                <a:latin typeface="Consolas" panose="020B0609020204030204" pitchFamily="49" charset="0"/>
              </a:rPr>
              <a:t>}</a:t>
            </a:r>
          </a:p>
          <a:p>
            <a:endParaRPr lang="en-GB" sz="1050" dirty="0">
              <a:latin typeface="Consolas" panose="020B0609020204030204" pitchFamily="49" charset="0"/>
            </a:endParaRPr>
          </a:p>
          <a:p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depth_test</a:t>
            </a:r>
            <a:r>
              <a:rPr lang="en-GB" sz="105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GB" sz="1050" dirty="0">
                <a:latin typeface="Consolas" panose="020B0609020204030204" pitchFamily="49" charset="0"/>
              </a:rPr>
              <a:t>(</a:t>
            </a:r>
            <a:r>
              <a:rPr lang="en-GB" sz="1050" dirty="0" err="1">
                <a:latin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</a:rPr>
              <a:t>, x, y, z)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if (</a:t>
            </a:r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pass_depth_test</a:t>
            </a:r>
            <a:r>
              <a:rPr lang="en-GB" sz="1050" dirty="0">
                <a:latin typeface="Consolas" panose="020B0609020204030204" pitchFamily="49" charset="0"/>
              </a:rPr>
              <a:t>(z, </a:t>
            </a:r>
            <a:r>
              <a:rPr lang="en-GB" sz="1050" dirty="0" err="1">
                <a:latin typeface="Consolas" panose="020B0609020204030204" pitchFamily="49" charset="0"/>
              </a:rPr>
              <a:t>zbuffer</a:t>
            </a:r>
            <a:r>
              <a:rPr lang="en-GB" sz="1050" dirty="0">
                <a:latin typeface="Consolas" panose="020B0609020204030204" pitchFamily="49" charset="0"/>
              </a:rPr>
              <a:t>[x][y])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</a:rPr>
              <a:t>zbuffer</a:t>
            </a:r>
            <a:r>
              <a:rPr lang="en-GB" sz="1050" dirty="0">
                <a:latin typeface="Consolas" panose="020B0609020204030204" pitchFamily="49" charset="0"/>
              </a:rPr>
              <a:t>[x][y] = z;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</a:rPr>
              <a:t>colorbuffer</a:t>
            </a:r>
            <a:r>
              <a:rPr lang="en-GB" sz="1050" dirty="0">
                <a:latin typeface="Consolas" panose="020B0609020204030204" pitchFamily="49" charset="0"/>
              </a:rPr>
              <a:t>[x][y] = </a:t>
            </a:r>
            <a:r>
              <a:rPr lang="en-GB" sz="1050" dirty="0" err="1">
                <a:latin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</a:rPr>
              <a:t>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}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}</a:t>
            </a:r>
            <a:r>
              <a:rPr lang="en-GB" sz="1200" dirty="0"/>
              <a:t>	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82945E7-253A-4710-B546-158067F97B1D}"/>
              </a:ext>
            </a:extLst>
          </p:cNvPr>
          <p:cNvSpPr/>
          <p:nvPr/>
        </p:nvSpPr>
        <p:spPr>
          <a:xfrm>
            <a:off x="4835030" y="1549400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2D8F57-880F-44C7-8959-38D6F1DF8B62}"/>
              </a:ext>
            </a:extLst>
          </p:cNvPr>
          <p:cNvSpPr/>
          <p:nvPr/>
        </p:nvSpPr>
        <p:spPr>
          <a:xfrm>
            <a:off x="4987430" y="198120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753E04-7634-448F-AC3E-465820CEEFDF}"/>
              </a:ext>
            </a:extLst>
          </p:cNvPr>
          <p:cNvSpPr/>
          <p:nvPr/>
        </p:nvSpPr>
        <p:spPr>
          <a:xfrm>
            <a:off x="4987430" y="25463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F72E71-522F-4B5D-80AB-6566C6CDA5CA}"/>
              </a:ext>
            </a:extLst>
          </p:cNvPr>
          <p:cNvSpPr/>
          <p:nvPr/>
        </p:nvSpPr>
        <p:spPr>
          <a:xfrm>
            <a:off x="4987430" y="3117851"/>
            <a:ext cx="193040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3B215CA-B71D-43D3-BB53-A4827128C01C}"/>
              </a:ext>
            </a:extLst>
          </p:cNvPr>
          <p:cNvSpPr txBox="1"/>
          <p:nvPr/>
        </p:nvSpPr>
        <p:spPr>
          <a:xfrm>
            <a:off x="4835030" y="1549400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1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73897F-CF53-4C61-9F57-78D0DB87DF4D}"/>
              </a:ext>
            </a:extLst>
          </p:cNvPr>
          <p:cNvSpPr txBox="1"/>
          <p:nvPr/>
        </p:nvSpPr>
        <p:spPr>
          <a:xfrm>
            <a:off x="5273180" y="203857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Depth Buffer/Z-Buffer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F1898B-2D86-4323-B8AA-849709484A17}"/>
              </a:ext>
            </a:extLst>
          </p:cNvPr>
          <p:cNvSpPr txBox="1"/>
          <p:nvPr/>
        </p:nvSpPr>
        <p:spPr>
          <a:xfrm>
            <a:off x="5601400" y="2602584"/>
            <a:ext cx="84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31C03E-5B3B-4730-AC41-644C80E59F44}"/>
              </a:ext>
            </a:extLst>
          </p:cNvPr>
          <p:cNvSpPr txBox="1"/>
          <p:nvPr/>
        </p:nvSpPr>
        <p:spPr>
          <a:xfrm>
            <a:off x="5551590" y="3161269"/>
            <a:ext cx="92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Stencil 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D32D358-06FC-4965-9109-88091608BF4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6917830" y="2155826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20571611-1267-439E-8D31-F179EB0374A3}"/>
              </a:ext>
            </a:extLst>
          </p:cNvPr>
          <p:cNvSpPr txBox="1"/>
          <p:nvPr/>
        </p:nvSpPr>
        <p:spPr>
          <a:xfrm>
            <a:off x="7343485" y="1981201"/>
            <a:ext cx="157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closest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triangle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been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processed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so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far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E6392C7-4E7C-452F-B56D-C523BDB1866E}"/>
              </a:ext>
            </a:extLst>
          </p:cNvPr>
          <p:cNvSpPr txBox="1"/>
          <p:nvPr/>
        </p:nvSpPr>
        <p:spPr>
          <a:xfrm>
            <a:off x="7343485" y="2546351"/>
            <a:ext cx="157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closest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triangle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been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processed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so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far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5D012D1-72E4-44D2-84C5-6A11FA755DCF}"/>
              </a:ext>
            </a:extLst>
          </p:cNvPr>
          <p:cNvCxnSpPr>
            <a:cxnSpLocks/>
          </p:cNvCxnSpPr>
          <p:nvPr/>
        </p:nvCxnSpPr>
        <p:spPr>
          <a:xfrm flipH="1">
            <a:off x="6917829" y="2720976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03A01D31-57AF-46FB-9BC5-2594EC97F2BD}"/>
              </a:ext>
            </a:extLst>
          </p:cNvPr>
          <p:cNvSpPr txBox="1">
            <a:spLocks/>
          </p:cNvSpPr>
          <p:nvPr/>
        </p:nvSpPr>
        <p:spPr>
          <a:xfrm>
            <a:off x="880782" y="1490782"/>
            <a:ext cx="1385047" cy="37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PSEUDOCODE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3922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leichschenkliges Dreieck 210">
            <a:extLst>
              <a:ext uri="{FF2B5EF4-FFF2-40B4-BE49-F238E27FC236}">
                <a16:creationId xmlns:a16="http://schemas.microsoft.com/office/drawing/2014/main" id="{C5EF603C-B92D-4212-A3A8-3F29C9ABC5BA}"/>
              </a:ext>
            </a:extLst>
          </p:cNvPr>
          <p:cNvSpPr/>
          <p:nvPr/>
        </p:nvSpPr>
        <p:spPr>
          <a:xfrm rot="4529544">
            <a:off x="4007984" y="2133707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3369183" y="2111670"/>
            <a:ext cx="1444947" cy="530729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Gleichschenkliges Dreieck 209">
            <a:extLst>
              <a:ext uri="{FF2B5EF4-FFF2-40B4-BE49-F238E27FC236}">
                <a16:creationId xmlns:a16="http://schemas.microsoft.com/office/drawing/2014/main" id="{4A5F8BD7-E75F-476E-B93C-D50CAA46288B}"/>
              </a:ext>
            </a:extLst>
          </p:cNvPr>
          <p:cNvSpPr/>
          <p:nvPr/>
        </p:nvSpPr>
        <p:spPr>
          <a:xfrm rot="2440919">
            <a:off x="3881022" y="2088380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2998425" y="136525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4" name="Textfeld 213">
            <a:extLst>
              <a:ext uri="{FF2B5EF4-FFF2-40B4-BE49-F238E27FC236}">
                <a16:creationId xmlns:a16="http://schemas.microsoft.com/office/drawing/2014/main" id="{2FC70B19-8C88-44C7-89FD-4D770DA8B703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5253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1565783" y="2365931"/>
            <a:ext cx="1444947" cy="536818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AD7F9DB-9AFB-4324-A9B6-CDD610584FBF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242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1565783" y="2365931"/>
            <a:ext cx="1444947" cy="536818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5C13390D-8DC4-4F08-84EF-DD1DF80FDE54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01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leichschenkliges Dreieck 413">
            <a:extLst>
              <a:ext uri="{FF2B5EF4-FFF2-40B4-BE49-F238E27FC236}">
                <a16:creationId xmlns:a16="http://schemas.microsoft.com/office/drawing/2014/main" id="{8CCA414D-93D7-4F93-8FF3-F0E0E5EE3878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3BB1A42A-4A41-49E3-AAD1-97A3FCB303A9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695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leichschenkliges Dreieck 415">
            <a:extLst>
              <a:ext uri="{FF2B5EF4-FFF2-40B4-BE49-F238E27FC236}">
                <a16:creationId xmlns:a16="http://schemas.microsoft.com/office/drawing/2014/main" id="{D2FC588E-FE65-4392-ABE1-4A4113DFCFDA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06B60D87-D515-471A-8D20-127B69285DF8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leichschenkliges Dreieck 415">
            <a:extLst>
              <a:ext uri="{FF2B5EF4-FFF2-40B4-BE49-F238E27FC236}">
                <a16:creationId xmlns:a16="http://schemas.microsoft.com/office/drawing/2014/main" id="{D2FC588E-FE65-4392-ABE1-4A4113DFCFDA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9CFBB4F-7B88-4ECD-A07B-4EF27F7C4DEE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207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leichschenkliges Dreieck 416">
            <a:extLst>
              <a:ext uri="{FF2B5EF4-FFF2-40B4-BE49-F238E27FC236}">
                <a16:creationId xmlns:a16="http://schemas.microsoft.com/office/drawing/2014/main" id="{B5F1E245-946A-4307-8417-0F78CCA084D0}"/>
              </a:ext>
            </a:extLst>
          </p:cNvPr>
          <p:cNvSpPr/>
          <p:nvPr/>
        </p:nvSpPr>
        <p:spPr>
          <a:xfrm rot="2440919">
            <a:off x="1893717" y="2449776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Textfeld 417">
            <a:extLst>
              <a:ext uri="{FF2B5EF4-FFF2-40B4-BE49-F238E27FC236}">
                <a16:creationId xmlns:a16="http://schemas.microsoft.com/office/drawing/2014/main" id="{50329106-59E5-43CA-AB42-97F32DA35C90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004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F0390-5536-4DB5-AB0C-B00CEFD5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OPENGL GRAPHICS PIPELINE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0F7CB107-45A8-415E-AC15-B0B10F4D908A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6F9DEE83-426A-48C9-8992-01224210CFD1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D1B77B-0829-4F64-A547-99A4B24D3785}"/>
              </a:ext>
            </a:extLst>
          </p:cNvPr>
          <p:cNvSpPr/>
          <p:nvPr/>
        </p:nvSpPr>
        <p:spPr>
          <a:xfrm>
            <a:off x="3704680" y="1438986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B681242-B71F-4938-9CB3-438DA3F93BB6}"/>
              </a:ext>
            </a:extLst>
          </p:cNvPr>
          <p:cNvSpPr/>
          <p:nvPr/>
        </p:nvSpPr>
        <p:spPr>
          <a:xfrm>
            <a:off x="3704677" y="2097310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B2409E0-EF63-4A2D-AA7F-BE2A54523C16}"/>
              </a:ext>
            </a:extLst>
          </p:cNvPr>
          <p:cNvSpPr/>
          <p:nvPr/>
        </p:nvSpPr>
        <p:spPr>
          <a:xfrm>
            <a:off x="3704678" y="2781844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607F22-4B22-4740-B26E-55B241E3891B}"/>
              </a:ext>
            </a:extLst>
          </p:cNvPr>
          <p:cNvSpPr/>
          <p:nvPr/>
        </p:nvSpPr>
        <p:spPr>
          <a:xfrm>
            <a:off x="3704678" y="3482678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98F3AD-D796-49C4-8DBE-E55B737D381E}"/>
              </a:ext>
            </a:extLst>
          </p:cNvPr>
          <p:cNvSpPr/>
          <p:nvPr/>
        </p:nvSpPr>
        <p:spPr>
          <a:xfrm>
            <a:off x="3704679" y="4141002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4655A5-787A-44D6-A08C-91905C09E7F1}"/>
              </a:ext>
            </a:extLst>
          </p:cNvPr>
          <p:cNvSpPr txBox="1"/>
          <p:nvPr/>
        </p:nvSpPr>
        <p:spPr>
          <a:xfrm>
            <a:off x="3886211" y="1488691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Vertex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C0414D-C821-4694-A269-897314FDDDB8}"/>
              </a:ext>
            </a:extLst>
          </p:cNvPr>
          <p:cNvSpPr txBox="1"/>
          <p:nvPr/>
        </p:nvSpPr>
        <p:spPr>
          <a:xfrm>
            <a:off x="3818976" y="2147790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Primitive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96E1B7-F93C-4C24-8909-A08FC079B8B7}"/>
              </a:ext>
            </a:extLst>
          </p:cNvPr>
          <p:cNvSpPr txBox="1"/>
          <p:nvPr/>
        </p:nvSpPr>
        <p:spPr>
          <a:xfrm>
            <a:off x="4010594" y="2815097"/>
            <a:ext cx="914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Rasterization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C9C974-EC7B-4A55-BC20-CEAA0A209D95}"/>
              </a:ext>
            </a:extLst>
          </p:cNvPr>
          <p:cNvSpPr txBox="1"/>
          <p:nvPr/>
        </p:nvSpPr>
        <p:spPr>
          <a:xfrm>
            <a:off x="3829061" y="3538005"/>
            <a:ext cx="1411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Fragment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59CC7A-C669-4AB2-A24B-4BE3687617F0}"/>
              </a:ext>
            </a:extLst>
          </p:cNvPr>
          <p:cNvSpPr txBox="1"/>
          <p:nvPr/>
        </p:nvSpPr>
        <p:spPr>
          <a:xfrm>
            <a:off x="3933277" y="4174976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Pixel </a:t>
            </a:r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Operations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621E85-1F12-4101-8678-C9C805815236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4467801" y="1094436"/>
            <a:ext cx="507626" cy="344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8A257220-F6C6-4A77-8201-F995795AF504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4549522" y="4423850"/>
            <a:ext cx="293754" cy="457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DFDBA1A-E7BE-4146-B77C-747D7A6D08E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467798" y="1803556"/>
            <a:ext cx="3" cy="29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CC7294D-F91B-4493-BF6E-55E275F4DE9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467798" y="2461880"/>
            <a:ext cx="1" cy="31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D0FBF89-41BC-4D63-B4C5-9F8D4EC7768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467799" y="3146414"/>
            <a:ext cx="0" cy="33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E23EB14-291A-4E1B-A408-F456288012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467799" y="3847248"/>
            <a:ext cx="1" cy="29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eschweifte Klammer links 28">
            <a:extLst>
              <a:ext uri="{FF2B5EF4-FFF2-40B4-BE49-F238E27FC236}">
                <a16:creationId xmlns:a16="http://schemas.microsoft.com/office/drawing/2014/main" id="{DABDF30E-BA4D-4397-8EB5-8D8BF8A22A0A}"/>
              </a:ext>
            </a:extLst>
          </p:cNvPr>
          <p:cNvSpPr/>
          <p:nvPr/>
        </p:nvSpPr>
        <p:spPr>
          <a:xfrm>
            <a:off x="5367063" y="2540579"/>
            <a:ext cx="339542" cy="1964993"/>
          </a:xfrm>
          <a:prstGeom prst="leftBrace">
            <a:avLst>
              <a:gd name="adj1" fmla="val 34075"/>
              <a:gd name="adj2" fmla="val 927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4EAE706-D99D-4999-ABF8-CF23AD8A39E0}"/>
              </a:ext>
            </a:extLst>
          </p:cNvPr>
          <p:cNvSpPr txBox="1"/>
          <p:nvPr/>
        </p:nvSpPr>
        <p:spPr>
          <a:xfrm>
            <a:off x="5057784" y="959100"/>
            <a:ext cx="648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06B3494-C2E0-492C-A8E5-BAAC2E7178E3}"/>
              </a:ext>
            </a:extLst>
          </p:cNvPr>
          <p:cNvSpPr txBox="1"/>
          <p:nvPr/>
        </p:nvSpPr>
        <p:spPr>
          <a:xfrm>
            <a:off x="5042652" y="4661763"/>
            <a:ext cx="948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5B1200D-506A-451F-A09C-DDC1CD9023A4}"/>
              </a:ext>
            </a:extLst>
          </p:cNvPr>
          <p:cNvSpPr/>
          <p:nvPr/>
        </p:nvSpPr>
        <p:spPr>
          <a:xfrm>
            <a:off x="5842774" y="2540579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6E55A9A-D36E-4CAE-AFA1-BE08C17D922D}"/>
              </a:ext>
            </a:extLst>
          </p:cNvPr>
          <p:cNvSpPr/>
          <p:nvPr/>
        </p:nvSpPr>
        <p:spPr>
          <a:xfrm>
            <a:off x="5842748" y="2963381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B48C0BB-C7B0-40D3-9709-ABFE9F84D164}"/>
              </a:ext>
            </a:extLst>
          </p:cNvPr>
          <p:cNvSpPr/>
          <p:nvPr/>
        </p:nvSpPr>
        <p:spPr>
          <a:xfrm>
            <a:off x="5852853" y="3386183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35573C6-F3BB-4911-B392-51AA4A1C4322}"/>
              </a:ext>
            </a:extLst>
          </p:cNvPr>
          <p:cNvSpPr/>
          <p:nvPr/>
        </p:nvSpPr>
        <p:spPr>
          <a:xfrm>
            <a:off x="5842748" y="3808985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DA0D323-5655-4CB8-A2AD-0FD5B308BE85}"/>
              </a:ext>
            </a:extLst>
          </p:cNvPr>
          <p:cNvSpPr/>
          <p:nvPr/>
        </p:nvSpPr>
        <p:spPr>
          <a:xfrm>
            <a:off x="5832642" y="4224613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64BB4AC-C475-43D1-A3CD-4C01C398555C}"/>
              </a:ext>
            </a:extLst>
          </p:cNvPr>
          <p:cNvSpPr txBox="1"/>
          <p:nvPr/>
        </p:nvSpPr>
        <p:spPr>
          <a:xfrm>
            <a:off x="6035551" y="2561275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Scissor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9BF55A-E0B7-4109-A27E-66CE6302BCDE}"/>
              </a:ext>
            </a:extLst>
          </p:cNvPr>
          <p:cNvSpPr txBox="1"/>
          <p:nvPr/>
        </p:nvSpPr>
        <p:spPr>
          <a:xfrm>
            <a:off x="6041222" y="2982056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Stencil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11CE7B2-BBB5-4F4A-B25D-3320EAC943E3}"/>
              </a:ext>
            </a:extLst>
          </p:cNvPr>
          <p:cNvSpPr txBox="1"/>
          <p:nvPr/>
        </p:nvSpPr>
        <p:spPr>
          <a:xfrm>
            <a:off x="6030402" y="3403293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Depth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F823BF7-CF64-4CC0-8343-A76321729BE0}"/>
              </a:ext>
            </a:extLst>
          </p:cNvPr>
          <p:cNvSpPr txBox="1"/>
          <p:nvPr/>
        </p:nvSpPr>
        <p:spPr>
          <a:xfrm>
            <a:off x="6101750" y="3829681"/>
            <a:ext cx="6216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DC1D575-25FA-49B1-B439-5E364FE25B4E}"/>
              </a:ext>
            </a:extLst>
          </p:cNvPr>
          <p:cNvSpPr txBox="1"/>
          <p:nvPr/>
        </p:nvSpPr>
        <p:spPr>
          <a:xfrm>
            <a:off x="6085440" y="4259774"/>
            <a:ext cx="6744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Dithering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9CC009B-66AB-478D-AEC2-62E3F7440F9E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flipH="1">
            <a:off x="6412572" y="2812804"/>
            <a:ext cx="26" cy="15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3CE35B8-8678-4F4A-9AA9-08AC4C62E13C}"/>
              </a:ext>
            </a:extLst>
          </p:cNvPr>
          <p:cNvCxnSpPr>
            <a:cxnSpLocks/>
            <a:stCxn id="33" idx="2"/>
            <a:endCxn id="40" idx="0"/>
          </p:cNvCxnSpPr>
          <p:nvPr/>
        </p:nvCxnSpPr>
        <p:spPr>
          <a:xfrm>
            <a:off x="6412572" y="3235606"/>
            <a:ext cx="4956" cy="1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725CAB8-98A2-4BAC-907E-A52E6A25EFBA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flipH="1">
            <a:off x="6412572" y="3634125"/>
            <a:ext cx="4956" cy="19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1C6B9CE-DC28-459E-9A48-A3E950FD6AF5}"/>
              </a:ext>
            </a:extLst>
          </p:cNvPr>
          <p:cNvCxnSpPr>
            <a:cxnSpLocks/>
            <a:stCxn id="41" idx="2"/>
            <a:endCxn id="36" idx="0"/>
          </p:cNvCxnSpPr>
          <p:nvPr/>
        </p:nvCxnSpPr>
        <p:spPr>
          <a:xfrm flipH="1">
            <a:off x="6402466" y="4060513"/>
            <a:ext cx="10106" cy="16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9EC04924-1946-453B-B6F3-CC5C0C6B5CDC}"/>
              </a:ext>
            </a:extLst>
          </p:cNvPr>
          <p:cNvSpPr/>
          <p:nvPr/>
        </p:nvSpPr>
        <p:spPr>
          <a:xfrm>
            <a:off x="2300538" y="1572977"/>
            <a:ext cx="942083" cy="631544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D3AC182D-7BEC-441B-ADE1-AE12924B8BD8}"/>
              </a:ext>
            </a:extLst>
          </p:cNvPr>
          <p:cNvSpPr/>
          <p:nvPr/>
        </p:nvSpPr>
        <p:spPr>
          <a:xfrm>
            <a:off x="2307069" y="2288988"/>
            <a:ext cx="942083" cy="631544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5B72C06-C1C3-40BA-BB9C-D32902F48A88}"/>
              </a:ext>
            </a:extLst>
          </p:cNvPr>
          <p:cNvSpPr/>
          <p:nvPr/>
        </p:nvSpPr>
        <p:spPr>
          <a:xfrm>
            <a:off x="2466109" y="1750301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7375536F-8C60-4032-A61D-660599567CC9}"/>
              </a:ext>
            </a:extLst>
          </p:cNvPr>
          <p:cNvSpPr/>
          <p:nvPr/>
        </p:nvSpPr>
        <p:spPr>
          <a:xfrm>
            <a:off x="2693909" y="2048819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ACAB919D-7F94-42E5-89D9-68FAFD151CC7}"/>
              </a:ext>
            </a:extLst>
          </p:cNvPr>
          <p:cNvSpPr/>
          <p:nvPr/>
        </p:nvSpPr>
        <p:spPr>
          <a:xfrm>
            <a:off x="2952413" y="1715187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51FB24C-A61F-4F2D-81DF-601036144483}"/>
              </a:ext>
            </a:extLst>
          </p:cNvPr>
          <p:cNvSpPr/>
          <p:nvPr/>
        </p:nvSpPr>
        <p:spPr>
          <a:xfrm>
            <a:off x="2466109" y="2483326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C79D2DA2-B60E-40E7-AB0E-0095602A7FC0}"/>
              </a:ext>
            </a:extLst>
          </p:cNvPr>
          <p:cNvSpPr/>
          <p:nvPr/>
        </p:nvSpPr>
        <p:spPr>
          <a:xfrm>
            <a:off x="2693909" y="2781844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90BCF7D-AF91-475B-8690-42FC323F116F}"/>
              </a:ext>
            </a:extLst>
          </p:cNvPr>
          <p:cNvSpPr/>
          <p:nvPr/>
        </p:nvSpPr>
        <p:spPr>
          <a:xfrm>
            <a:off x="2952413" y="2448212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288D0B05-CEC4-400E-A534-E903AAF3730E}"/>
              </a:ext>
            </a:extLst>
          </p:cNvPr>
          <p:cNvCxnSpPr>
            <a:cxnSpLocks/>
            <a:stCxn id="75" idx="5"/>
            <a:endCxn id="76" idx="1"/>
          </p:cNvCxnSpPr>
          <p:nvPr/>
        </p:nvCxnSpPr>
        <p:spPr>
          <a:xfrm>
            <a:off x="2507499" y="2524716"/>
            <a:ext cx="193511" cy="26422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D4DFC868-8C4C-4CE7-814F-F7EAB397E583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>
          <a:xfrm flipV="1">
            <a:off x="2514600" y="2472458"/>
            <a:ext cx="437813" cy="3511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08F366C0-FA48-4210-888C-B4FFFFD464EA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2735299" y="2489602"/>
            <a:ext cx="224215" cy="29934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Gleichschenkliges Dreieck 94">
            <a:extLst>
              <a:ext uri="{FF2B5EF4-FFF2-40B4-BE49-F238E27FC236}">
                <a16:creationId xmlns:a16="http://schemas.microsoft.com/office/drawing/2014/main" id="{C171CBE2-8531-4E5A-A4EC-41A5054D4827}"/>
              </a:ext>
            </a:extLst>
          </p:cNvPr>
          <p:cNvSpPr/>
          <p:nvPr/>
        </p:nvSpPr>
        <p:spPr>
          <a:xfrm rot="3250727">
            <a:off x="2625258" y="3026232"/>
            <a:ext cx="397078" cy="448390"/>
          </a:xfrm>
          <a:prstGeom prst="triangle">
            <a:avLst>
              <a:gd name="adj" fmla="val 67279"/>
            </a:avLst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0BA3AD6A-F6FF-496F-A270-6614932FA01E}"/>
              </a:ext>
            </a:extLst>
          </p:cNvPr>
          <p:cNvGrpSpPr/>
          <p:nvPr/>
        </p:nvGrpSpPr>
        <p:grpSpPr>
          <a:xfrm>
            <a:off x="2566033" y="3181845"/>
            <a:ext cx="413270" cy="319404"/>
            <a:chOff x="2566033" y="3181845"/>
            <a:chExt cx="413270" cy="319404"/>
          </a:xfrm>
        </p:grpSpPr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688CFC5C-1EFA-45FD-B4C1-607F1B1DEEE3}"/>
                </a:ext>
              </a:extLst>
            </p:cNvPr>
            <p:cNvSpPr/>
            <p:nvPr/>
          </p:nvSpPr>
          <p:spPr>
            <a:xfrm>
              <a:off x="2566033" y="3227567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041AD48-0FA4-4EC6-AE33-DBA6B695A994}"/>
                </a:ext>
              </a:extLst>
            </p:cNvPr>
            <p:cNvSpPr/>
            <p:nvPr/>
          </p:nvSpPr>
          <p:spPr>
            <a:xfrm>
              <a:off x="2611752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BFAC5A0B-5B97-4475-A4C4-5D73CC1FEE9F}"/>
                </a:ext>
              </a:extLst>
            </p:cNvPr>
            <p:cNvSpPr/>
            <p:nvPr/>
          </p:nvSpPr>
          <p:spPr>
            <a:xfrm>
              <a:off x="2657503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29221C1A-DFC3-4BEF-AC70-84C3B0F88E28}"/>
                </a:ext>
              </a:extLst>
            </p:cNvPr>
            <p:cNvSpPr/>
            <p:nvPr/>
          </p:nvSpPr>
          <p:spPr>
            <a:xfrm>
              <a:off x="2703459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2758C861-874E-4308-A433-789EEB68F1F7}"/>
                </a:ext>
              </a:extLst>
            </p:cNvPr>
            <p:cNvSpPr/>
            <p:nvPr/>
          </p:nvSpPr>
          <p:spPr>
            <a:xfrm>
              <a:off x="2751342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F93E6A25-B5C2-4066-8CBD-A92B39DF9545}"/>
                </a:ext>
              </a:extLst>
            </p:cNvPr>
            <p:cNvSpPr/>
            <p:nvPr/>
          </p:nvSpPr>
          <p:spPr>
            <a:xfrm>
              <a:off x="2798188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D77C5B28-5A76-4BF6-B7BC-0BAFB4A5F158}"/>
                </a:ext>
              </a:extLst>
            </p:cNvPr>
            <p:cNvSpPr/>
            <p:nvPr/>
          </p:nvSpPr>
          <p:spPr>
            <a:xfrm>
              <a:off x="2843907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691B3182-EB6E-4184-B870-5BB948D87A4F}"/>
                </a:ext>
              </a:extLst>
            </p:cNvPr>
            <p:cNvSpPr/>
            <p:nvPr/>
          </p:nvSpPr>
          <p:spPr>
            <a:xfrm>
              <a:off x="2889119" y="322756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1A3148DC-0692-4F8B-AD78-A8B2DFAA30D4}"/>
                </a:ext>
              </a:extLst>
            </p:cNvPr>
            <p:cNvSpPr/>
            <p:nvPr/>
          </p:nvSpPr>
          <p:spPr>
            <a:xfrm>
              <a:off x="2933584" y="318184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E00192AC-292D-40E9-AAF9-84B197A451DA}"/>
                </a:ext>
              </a:extLst>
            </p:cNvPr>
            <p:cNvSpPr/>
            <p:nvPr/>
          </p:nvSpPr>
          <p:spPr>
            <a:xfrm>
              <a:off x="2933583" y="322756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69A2C8C-8BDB-4419-8E32-0C869D7554E4}"/>
                </a:ext>
              </a:extLst>
            </p:cNvPr>
            <p:cNvSpPr/>
            <p:nvPr/>
          </p:nvSpPr>
          <p:spPr>
            <a:xfrm>
              <a:off x="2656371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FAE9C113-C3C9-43AC-81C4-EE438212FBB1}"/>
                </a:ext>
              </a:extLst>
            </p:cNvPr>
            <p:cNvSpPr/>
            <p:nvPr/>
          </p:nvSpPr>
          <p:spPr>
            <a:xfrm>
              <a:off x="2798342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9B443902-B4D9-4569-825C-72B3606D7F63}"/>
                </a:ext>
              </a:extLst>
            </p:cNvPr>
            <p:cNvSpPr/>
            <p:nvPr/>
          </p:nvSpPr>
          <p:spPr>
            <a:xfrm>
              <a:off x="2842807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C4F2E046-D2DF-4570-A1F5-C3CAA70FA85F}"/>
                </a:ext>
              </a:extLst>
            </p:cNvPr>
            <p:cNvSpPr/>
            <p:nvPr/>
          </p:nvSpPr>
          <p:spPr>
            <a:xfrm>
              <a:off x="2888526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F8E1702B-D44B-42E9-A878-8A9640F76D2B}"/>
                </a:ext>
              </a:extLst>
            </p:cNvPr>
            <p:cNvSpPr/>
            <p:nvPr/>
          </p:nvSpPr>
          <p:spPr>
            <a:xfrm>
              <a:off x="2703726" y="327328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3F285276-9756-4E54-8762-C2B5200B2178}"/>
                </a:ext>
              </a:extLst>
            </p:cNvPr>
            <p:cNvSpPr/>
            <p:nvPr/>
          </p:nvSpPr>
          <p:spPr>
            <a:xfrm>
              <a:off x="2749228" y="3273285"/>
              <a:ext cx="48367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56867409-ED25-4C98-B629-43E8AB16E285}"/>
                </a:ext>
              </a:extLst>
            </p:cNvPr>
            <p:cNvSpPr/>
            <p:nvPr/>
          </p:nvSpPr>
          <p:spPr>
            <a:xfrm>
              <a:off x="2611734" y="3273283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833E3A1B-799F-4549-9E80-E8183ADE6922}"/>
                </a:ext>
              </a:extLst>
            </p:cNvPr>
            <p:cNvSpPr/>
            <p:nvPr/>
          </p:nvSpPr>
          <p:spPr>
            <a:xfrm>
              <a:off x="2842451" y="3319001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7296CF49-DBF7-4C5E-BD6E-994012FF8F5A}"/>
                </a:ext>
              </a:extLst>
            </p:cNvPr>
            <p:cNvSpPr/>
            <p:nvPr/>
          </p:nvSpPr>
          <p:spPr>
            <a:xfrm>
              <a:off x="2751253" y="331900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75EE5632-AB39-4269-A856-53B6844DAB6D}"/>
                </a:ext>
              </a:extLst>
            </p:cNvPr>
            <p:cNvSpPr/>
            <p:nvPr/>
          </p:nvSpPr>
          <p:spPr>
            <a:xfrm>
              <a:off x="2798011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A9D5D734-0B51-43B0-9196-9A9083D60A05}"/>
                </a:ext>
              </a:extLst>
            </p:cNvPr>
            <p:cNvSpPr/>
            <p:nvPr/>
          </p:nvSpPr>
          <p:spPr>
            <a:xfrm>
              <a:off x="2656370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EC3C7F97-379E-480C-86F6-06F4A306F75E}"/>
                </a:ext>
              </a:extLst>
            </p:cNvPr>
            <p:cNvSpPr/>
            <p:nvPr/>
          </p:nvSpPr>
          <p:spPr>
            <a:xfrm>
              <a:off x="2703459" y="336461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4E09AF33-D0B7-443B-B14A-43C3F2A72D2F}"/>
                </a:ext>
              </a:extLst>
            </p:cNvPr>
            <p:cNvSpPr/>
            <p:nvPr/>
          </p:nvSpPr>
          <p:spPr>
            <a:xfrm>
              <a:off x="2655999" y="336461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CC558281-3908-4801-9A13-9E2D1B0545B5}"/>
                </a:ext>
              </a:extLst>
            </p:cNvPr>
            <p:cNvSpPr/>
            <p:nvPr/>
          </p:nvSpPr>
          <p:spPr>
            <a:xfrm>
              <a:off x="2797382" y="336451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DE7366DA-3E40-48C8-A061-C1325545BA0B}"/>
                </a:ext>
              </a:extLst>
            </p:cNvPr>
            <p:cNvSpPr/>
            <p:nvPr/>
          </p:nvSpPr>
          <p:spPr>
            <a:xfrm>
              <a:off x="2751234" y="3410020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721B0A10-6E3C-4AD9-AE0F-6FC4183677E4}"/>
                </a:ext>
              </a:extLst>
            </p:cNvPr>
            <p:cNvSpPr/>
            <p:nvPr/>
          </p:nvSpPr>
          <p:spPr>
            <a:xfrm>
              <a:off x="2751100" y="3455530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20815356-E14D-4740-812B-0BEEA0F6A35B}"/>
                </a:ext>
              </a:extLst>
            </p:cNvPr>
            <p:cNvSpPr/>
            <p:nvPr/>
          </p:nvSpPr>
          <p:spPr>
            <a:xfrm>
              <a:off x="2705772" y="3409811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7" name="Gleichschenkliges Dreieck 166">
            <a:extLst>
              <a:ext uri="{FF2B5EF4-FFF2-40B4-BE49-F238E27FC236}">
                <a16:creationId xmlns:a16="http://schemas.microsoft.com/office/drawing/2014/main" id="{B333155D-9A3D-409C-9187-2DBEBD2C7912}"/>
              </a:ext>
            </a:extLst>
          </p:cNvPr>
          <p:cNvSpPr/>
          <p:nvPr/>
        </p:nvSpPr>
        <p:spPr>
          <a:xfrm rot="3250727">
            <a:off x="2606875" y="3679097"/>
            <a:ext cx="397078" cy="448390"/>
          </a:xfrm>
          <a:prstGeom prst="triangle">
            <a:avLst>
              <a:gd name="adj" fmla="val 67279"/>
            </a:avLst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2F283365-E09A-4193-97E1-8E799EF101FE}"/>
              </a:ext>
            </a:extLst>
          </p:cNvPr>
          <p:cNvGrpSpPr/>
          <p:nvPr/>
        </p:nvGrpSpPr>
        <p:grpSpPr>
          <a:xfrm>
            <a:off x="2547650" y="3834710"/>
            <a:ext cx="413270" cy="319404"/>
            <a:chOff x="2566033" y="3181845"/>
            <a:chExt cx="413270" cy="319404"/>
          </a:xfrm>
        </p:grpSpPr>
        <p:sp>
          <p:nvSpPr>
            <p:cNvPr id="169" name="Rechteck 168">
              <a:extLst>
                <a:ext uri="{FF2B5EF4-FFF2-40B4-BE49-F238E27FC236}">
                  <a16:creationId xmlns:a16="http://schemas.microsoft.com/office/drawing/2014/main" id="{057A74AA-505B-4A1A-9E17-A996FDCF8015}"/>
                </a:ext>
              </a:extLst>
            </p:cNvPr>
            <p:cNvSpPr/>
            <p:nvPr/>
          </p:nvSpPr>
          <p:spPr>
            <a:xfrm>
              <a:off x="2566033" y="3227567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id="{5728C3CF-77B2-4A34-95E7-5FF5D0B4121E}"/>
                </a:ext>
              </a:extLst>
            </p:cNvPr>
            <p:cNvSpPr/>
            <p:nvPr/>
          </p:nvSpPr>
          <p:spPr>
            <a:xfrm>
              <a:off x="2611752" y="3227566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hteck 170">
              <a:extLst>
                <a:ext uri="{FF2B5EF4-FFF2-40B4-BE49-F238E27FC236}">
                  <a16:creationId xmlns:a16="http://schemas.microsoft.com/office/drawing/2014/main" id="{DD05AC98-B9D9-4810-961D-99046650585B}"/>
                </a:ext>
              </a:extLst>
            </p:cNvPr>
            <p:cNvSpPr/>
            <p:nvPr/>
          </p:nvSpPr>
          <p:spPr>
            <a:xfrm>
              <a:off x="2657503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2" name="Rechteck 171">
              <a:extLst>
                <a:ext uri="{FF2B5EF4-FFF2-40B4-BE49-F238E27FC236}">
                  <a16:creationId xmlns:a16="http://schemas.microsoft.com/office/drawing/2014/main" id="{1948340D-2608-487B-B4DB-80CF51B20405}"/>
                </a:ext>
              </a:extLst>
            </p:cNvPr>
            <p:cNvSpPr/>
            <p:nvPr/>
          </p:nvSpPr>
          <p:spPr>
            <a:xfrm>
              <a:off x="2703459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541B99D3-2CD5-4C75-87DE-81BF42187237}"/>
                </a:ext>
              </a:extLst>
            </p:cNvPr>
            <p:cNvSpPr/>
            <p:nvPr/>
          </p:nvSpPr>
          <p:spPr>
            <a:xfrm>
              <a:off x="2751342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hteck 173">
              <a:extLst>
                <a:ext uri="{FF2B5EF4-FFF2-40B4-BE49-F238E27FC236}">
                  <a16:creationId xmlns:a16="http://schemas.microsoft.com/office/drawing/2014/main" id="{8F5899ED-84E4-4F9D-B1E9-34F88E197E86}"/>
                </a:ext>
              </a:extLst>
            </p:cNvPr>
            <p:cNvSpPr/>
            <p:nvPr/>
          </p:nvSpPr>
          <p:spPr>
            <a:xfrm>
              <a:off x="2798188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E99EE710-0EF2-4B44-BC62-FCB0D1A714F1}"/>
                </a:ext>
              </a:extLst>
            </p:cNvPr>
            <p:cNvSpPr/>
            <p:nvPr/>
          </p:nvSpPr>
          <p:spPr>
            <a:xfrm>
              <a:off x="2843907" y="3227566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A4C6D5F7-873A-4491-9E2E-880200504580}"/>
                </a:ext>
              </a:extLst>
            </p:cNvPr>
            <p:cNvSpPr/>
            <p:nvPr/>
          </p:nvSpPr>
          <p:spPr>
            <a:xfrm>
              <a:off x="2889119" y="3227565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hteck 176">
              <a:extLst>
                <a:ext uri="{FF2B5EF4-FFF2-40B4-BE49-F238E27FC236}">
                  <a16:creationId xmlns:a16="http://schemas.microsoft.com/office/drawing/2014/main" id="{21B75EF6-221C-4813-B73A-3102C4BFBA47}"/>
                </a:ext>
              </a:extLst>
            </p:cNvPr>
            <p:cNvSpPr/>
            <p:nvPr/>
          </p:nvSpPr>
          <p:spPr>
            <a:xfrm>
              <a:off x="2933584" y="318184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4691C389-ECDF-4341-B550-18A2A8468A3A}"/>
                </a:ext>
              </a:extLst>
            </p:cNvPr>
            <p:cNvSpPr/>
            <p:nvPr/>
          </p:nvSpPr>
          <p:spPr>
            <a:xfrm>
              <a:off x="2933583" y="3227565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D5DA5EB4-97B3-469E-969B-24BF97210D48}"/>
                </a:ext>
              </a:extLst>
            </p:cNvPr>
            <p:cNvSpPr/>
            <p:nvPr/>
          </p:nvSpPr>
          <p:spPr>
            <a:xfrm>
              <a:off x="2656371" y="3273284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99574DD7-9096-427E-BF34-768476ABD457}"/>
                </a:ext>
              </a:extLst>
            </p:cNvPr>
            <p:cNvSpPr/>
            <p:nvPr/>
          </p:nvSpPr>
          <p:spPr>
            <a:xfrm>
              <a:off x="2798342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B88F71F6-FD27-4B7F-A959-4838189DF0E6}"/>
                </a:ext>
              </a:extLst>
            </p:cNvPr>
            <p:cNvSpPr/>
            <p:nvPr/>
          </p:nvSpPr>
          <p:spPr>
            <a:xfrm>
              <a:off x="2842807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C31EDB2-2A3B-4792-B332-60B9DDB27DBA}"/>
                </a:ext>
              </a:extLst>
            </p:cNvPr>
            <p:cNvSpPr/>
            <p:nvPr/>
          </p:nvSpPr>
          <p:spPr>
            <a:xfrm>
              <a:off x="2888526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A73A188E-8E08-4CBB-A520-47471F5D914C}"/>
                </a:ext>
              </a:extLst>
            </p:cNvPr>
            <p:cNvSpPr/>
            <p:nvPr/>
          </p:nvSpPr>
          <p:spPr>
            <a:xfrm>
              <a:off x="2703726" y="3273285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D702975D-E728-42C6-ADA7-964F5C5D9FEF}"/>
                </a:ext>
              </a:extLst>
            </p:cNvPr>
            <p:cNvSpPr/>
            <p:nvPr/>
          </p:nvSpPr>
          <p:spPr>
            <a:xfrm>
              <a:off x="2749228" y="3273285"/>
              <a:ext cx="48367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02A73DF7-A099-4936-B232-B83DBC52BB08}"/>
                </a:ext>
              </a:extLst>
            </p:cNvPr>
            <p:cNvSpPr/>
            <p:nvPr/>
          </p:nvSpPr>
          <p:spPr>
            <a:xfrm>
              <a:off x="2611734" y="3273283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48F3CF9A-1CD8-47A0-9A9F-C57AB26574EB}"/>
                </a:ext>
              </a:extLst>
            </p:cNvPr>
            <p:cNvSpPr/>
            <p:nvPr/>
          </p:nvSpPr>
          <p:spPr>
            <a:xfrm>
              <a:off x="2842451" y="3319001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13562457-789E-4469-8BEA-59545D44F31D}"/>
                </a:ext>
              </a:extLst>
            </p:cNvPr>
            <p:cNvSpPr/>
            <p:nvPr/>
          </p:nvSpPr>
          <p:spPr>
            <a:xfrm>
              <a:off x="2751253" y="331900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3C849DFE-8546-414D-9CC2-AA1DF5D8AD02}"/>
                </a:ext>
              </a:extLst>
            </p:cNvPr>
            <p:cNvSpPr/>
            <p:nvPr/>
          </p:nvSpPr>
          <p:spPr>
            <a:xfrm>
              <a:off x="2798011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Rechteck 188">
              <a:extLst>
                <a:ext uri="{FF2B5EF4-FFF2-40B4-BE49-F238E27FC236}">
                  <a16:creationId xmlns:a16="http://schemas.microsoft.com/office/drawing/2014/main" id="{1B224450-4165-4C62-B547-96EAD474E695}"/>
                </a:ext>
              </a:extLst>
            </p:cNvPr>
            <p:cNvSpPr/>
            <p:nvPr/>
          </p:nvSpPr>
          <p:spPr>
            <a:xfrm>
              <a:off x="2656370" y="3318898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683B5D25-8DDA-4005-B4FD-EE8BCAFB5917}"/>
                </a:ext>
              </a:extLst>
            </p:cNvPr>
            <p:cNvSpPr/>
            <p:nvPr/>
          </p:nvSpPr>
          <p:spPr>
            <a:xfrm>
              <a:off x="2703459" y="3364616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hteck 190">
              <a:extLst>
                <a:ext uri="{FF2B5EF4-FFF2-40B4-BE49-F238E27FC236}">
                  <a16:creationId xmlns:a16="http://schemas.microsoft.com/office/drawing/2014/main" id="{4DA2DC32-C1E0-49DD-B2B9-5C5A8CBF28C0}"/>
                </a:ext>
              </a:extLst>
            </p:cNvPr>
            <p:cNvSpPr/>
            <p:nvPr/>
          </p:nvSpPr>
          <p:spPr>
            <a:xfrm>
              <a:off x="2655999" y="3364614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>
              <a:extLst>
                <a:ext uri="{FF2B5EF4-FFF2-40B4-BE49-F238E27FC236}">
                  <a16:creationId xmlns:a16="http://schemas.microsoft.com/office/drawing/2014/main" id="{032752DA-17BB-4C38-9628-952EE6767F6C}"/>
                </a:ext>
              </a:extLst>
            </p:cNvPr>
            <p:cNvSpPr/>
            <p:nvPr/>
          </p:nvSpPr>
          <p:spPr>
            <a:xfrm>
              <a:off x="2797382" y="3364512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Rechteck 192">
              <a:extLst>
                <a:ext uri="{FF2B5EF4-FFF2-40B4-BE49-F238E27FC236}">
                  <a16:creationId xmlns:a16="http://schemas.microsoft.com/office/drawing/2014/main" id="{0FDDD01A-A829-4BEB-97BB-29DAECA6D12F}"/>
                </a:ext>
              </a:extLst>
            </p:cNvPr>
            <p:cNvSpPr/>
            <p:nvPr/>
          </p:nvSpPr>
          <p:spPr>
            <a:xfrm>
              <a:off x="2751234" y="3410020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019A15AB-A49F-4C51-ABB0-25C8DE56EA60}"/>
                </a:ext>
              </a:extLst>
            </p:cNvPr>
            <p:cNvSpPr/>
            <p:nvPr/>
          </p:nvSpPr>
          <p:spPr>
            <a:xfrm>
              <a:off x="2751100" y="3455530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5" name="Rechteck 194">
              <a:extLst>
                <a:ext uri="{FF2B5EF4-FFF2-40B4-BE49-F238E27FC236}">
                  <a16:creationId xmlns:a16="http://schemas.microsoft.com/office/drawing/2014/main" id="{984892FF-E6BC-4006-A6A6-95838D522931}"/>
                </a:ext>
              </a:extLst>
            </p:cNvPr>
            <p:cNvSpPr/>
            <p:nvPr/>
          </p:nvSpPr>
          <p:spPr>
            <a:xfrm>
              <a:off x="2705772" y="3409811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4" name="Textfeld 223">
            <a:extLst>
              <a:ext uri="{FF2B5EF4-FFF2-40B4-BE49-F238E27FC236}">
                <a16:creationId xmlns:a16="http://schemas.microsoft.com/office/drawing/2014/main" id="{4B5C9DD9-F11F-401C-AD30-63E6591A7667}"/>
              </a:ext>
            </a:extLst>
          </p:cNvPr>
          <p:cNvSpPr txBox="1"/>
          <p:nvPr/>
        </p:nvSpPr>
        <p:spPr>
          <a:xfrm>
            <a:off x="1075361" y="1619496"/>
            <a:ext cx="98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Vertices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positioned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normalized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space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D261A297-6D1D-4730-81FD-85F045063768}"/>
              </a:ext>
            </a:extLst>
          </p:cNvPr>
          <p:cNvSpPr txBox="1"/>
          <p:nvPr/>
        </p:nvSpPr>
        <p:spPr>
          <a:xfrm>
            <a:off x="1075361" y="2319291"/>
            <a:ext cx="98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Triangle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positioned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on screen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4FAE6380-5101-4F3B-831D-BAA5F7101D2B}"/>
              </a:ext>
            </a:extLst>
          </p:cNvPr>
          <p:cNvSpPr txBox="1"/>
          <p:nvPr/>
        </p:nvSpPr>
        <p:spPr>
          <a:xfrm>
            <a:off x="1075361" y="3139596"/>
            <a:ext cx="983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7" name="Textfeld 226">
            <a:extLst>
              <a:ext uri="{FF2B5EF4-FFF2-40B4-BE49-F238E27FC236}">
                <a16:creationId xmlns:a16="http://schemas.microsoft.com/office/drawing/2014/main" id="{6C21242B-1AA3-4630-9711-20D6C576F77D}"/>
              </a:ext>
            </a:extLst>
          </p:cNvPr>
          <p:cNvSpPr txBox="1"/>
          <p:nvPr/>
        </p:nvSpPr>
        <p:spPr>
          <a:xfrm>
            <a:off x="1075955" y="3818426"/>
            <a:ext cx="983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Shaded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Fragments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49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leichschenkliges Dreieck 416">
            <a:extLst>
              <a:ext uri="{FF2B5EF4-FFF2-40B4-BE49-F238E27FC236}">
                <a16:creationId xmlns:a16="http://schemas.microsoft.com/office/drawing/2014/main" id="{B5F1E245-946A-4307-8417-0F78CCA084D0}"/>
              </a:ext>
            </a:extLst>
          </p:cNvPr>
          <p:cNvSpPr/>
          <p:nvPr/>
        </p:nvSpPr>
        <p:spPr>
          <a:xfrm rot="2440919">
            <a:off x="1893717" y="2449776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EECF2F53-9F08-418F-9EB7-84DB1126ADB8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50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008CB4F-4378-4516-B6FC-423288DD48E2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900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Z-FIGHTING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A1B1A6-C3AB-43EB-8D4E-014F5D455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5"/>
          <a:stretch/>
        </p:blipFill>
        <p:spPr>
          <a:xfrm>
            <a:off x="5078475" y="1515161"/>
            <a:ext cx="3059839" cy="2263231"/>
          </a:xfrm>
          <a:prstGeom prst="rect">
            <a:avLst/>
          </a:prstGeom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C7E96BF5-BD3E-43C6-BAEB-F724E96A649E}"/>
              </a:ext>
            </a:extLst>
          </p:cNvPr>
          <p:cNvSpPr txBox="1">
            <a:spLocks/>
          </p:cNvSpPr>
          <p:nvPr/>
        </p:nvSpPr>
        <p:spPr>
          <a:xfrm flipH="1">
            <a:off x="1556188" y="176633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depth buffer does not have enough precision to figure out which one of the two shapes is in front of the other</a:t>
            </a:r>
          </a:p>
          <a:p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shapes seem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to switch order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B68B4C2-EED9-48D6-BECD-85E9BB39A765}"/>
              </a:ext>
            </a:extLst>
          </p:cNvPr>
          <p:cNvSpPr txBox="1">
            <a:spLocks/>
          </p:cNvSpPr>
          <p:nvPr/>
        </p:nvSpPr>
        <p:spPr>
          <a:xfrm>
            <a:off x="526344" y="1421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PROBLEM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Google Shape;222;p27">
            <a:extLst>
              <a:ext uri="{FF2B5EF4-FFF2-40B4-BE49-F238E27FC236}">
                <a16:creationId xmlns:a16="http://schemas.microsoft.com/office/drawing/2014/main" id="{60F49D70-DCFD-47E0-8C59-5606F63B9BD9}"/>
              </a:ext>
            </a:extLst>
          </p:cNvPr>
          <p:cNvSpPr txBox="1">
            <a:spLocks/>
          </p:cNvSpPr>
          <p:nvPr/>
        </p:nvSpPr>
        <p:spPr>
          <a:xfrm flipH="1">
            <a:off x="1556188" y="300635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Do not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place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objects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too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close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each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other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Set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near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plane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further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away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Higher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precision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EBDF416D-C98E-4488-8F86-64B5E410C0FF}"/>
              </a:ext>
            </a:extLst>
          </p:cNvPr>
          <p:cNvSpPr txBox="1">
            <a:spLocks/>
          </p:cNvSpPr>
          <p:nvPr/>
        </p:nvSpPr>
        <p:spPr>
          <a:xfrm>
            <a:off x="526344" y="2661804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5" name="Google Shape;222;p27">
            <a:extLst>
              <a:ext uri="{FF2B5EF4-FFF2-40B4-BE49-F238E27FC236}">
                <a16:creationId xmlns:a16="http://schemas.microsoft.com/office/drawing/2014/main" id="{5089EB4C-4119-4024-A29B-2A93584D216A}"/>
              </a:ext>
            </a:extLst>
          </p:cNvPr>
          <p:cNvSpPr txBox="1">
            <a:spLocks/>
          </p:cNvSpPr>
          <p:nvPr/>
        </p:nvSpPr>
        <p:spPr>
          <a:xfrm flipH="1">
            <a:off x="5017026" y="3713867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7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https://learnopengl.com/Advanced-OpenGL/Depth-testing</a:t>
            </a:r>
            <a:endParaRPr lang="en-GB" sz="5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1886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EARLY Z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51EFA76-F007-4DF0-9E88-DF81C5C9738D}"/>
              </a:ext>
            </a:extLst>
          </p:cNvPr>
          <p:cNvSpPr/>
          <p:nvPr/>
        </p:nvSpPr>
        <p:spPr>
          <a:xfrm>
            <a:off x="1401397" y="1261471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11E73A-37F7-4F12-B401-AFBCBCBD3723}"/>
              </a:ext>
            </a:extLst>
          </p:cNvPr>
          <p:cNvSpPr/>
          <p:nvPr/>
        </p:nvSpPr>
        <p:spPr>
          <a:xfrm>
            <a:off x="1394204" y="1817354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49B2A27-A910-4A80-9D5C-8B6D32A296D7}"/>
              </a:ext>
            </a:extLst>
          </p:cNvPr>
          <p:cNvSpPr/>
          <p:nvPr/>
        </p:nvSpPr>
        <p:spPr>
          <a:xfrm>
            <a:off x="1394204" y="2383442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EB9B9A5-695A-4047-9452-7D8E6A1033D5}"/>
              </a:ext>
            </a:extLst>
          </p:cNvPr>
          <p:cNvSpPr/>
          <p:nvPr/>
        </p:nvSpPr>
        <p:spPr>
          <a:xfrm>
            <a:off x="1401395" y="3393345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BDBD8FB-A7E4-46CB-ACDD-AB1DF6B0B6C8}"/>
              </a:ext>
            </a:extLst>
          </p:cNvPr>
          <p:cNvSpPr/>
          <p:nvPr/>
        </p:nvSpPr>
        <p:spPr>
          <a:xfrm>
            <a:off x="1401396" y="3963487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AAEA4E1-06E5-472D-9555-B3A713FAA05D}"/>
              </a:ext>
            </a:extLst>
          </p:cNvPr>
          <p:cNvSpPr txBox="1"/>
          <p:nvPr/>
        </p:nvSpPr>
        <p:spPr>
          <a:xfrm>
            <a:off x="1582928" y="1311176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Vertex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51886C9-7C5E-41A1-A37C-B48F5D1173E7}"/>
              </a:ext>
            </a:extLst>
          </p:cNvPr>
          <p:cNvSpPr txBox="1"/>
          <p:nvPr/>
        </p:nvSpPr>
        <p:spPr>
          <a:xfrm>
            <a:off x="1508503" y="1867834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Primitive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FEB9C05-146D-4AB1-906A-5B6DF28A34AE}"/>
              </a:ext>
            </a:extLst>
          </p:cNvPr>
          <p:cNvSpPr txBox="1"/>
          <p:nvPr/>
        </p:nvSpPr>
        <p:spPr>
          <a:xfrm>
            <a:off x="1700120" y="2416695"/>
            <a:ext cx="914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Rasterization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0B48AAE-072F-450B-87F6-F28030A5B3F2}"/>
              </a:ext>
            </a:extLst>
          </p:cNvPr>
          <p:cNvSpPr txBox="1"/>
          <p:nvPr/>
        </p:nvSpPr>
        <p:spPr>
          <a:xfrm>
            <a:off x="1525778" y="3448672"/>
            <a:ext cx="1411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Fragment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CA0F1BF-2523-43C1-8259-5A786771E47C}"/>
              </a:ext>
            </a:extLst>
          </p:cNvPr>
          <p:cNvSpPr txBox="1"/>
          <p:nvPr/>
        </p:nvSpPr>
        <p:spPr>
          <a:xfrm>
            <a:off x="1629994" y="3997461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Pixel </a:t>
            </a:r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Operations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B3FA1892-F880-4EC2-8B2C-0FD59A8311EE}"/>
              </a:ext>
            </a:extLst>
          </p:cNvPr>
          <p:cNvCxnSpPr>
            <a:endCxn id="16" idx="0"/>
          </p:cNvCxnSpPr>
          <p:nvPr/>
        </p:nvCxnSpPr>
        <p:spPr>
          <a:xfrm rot="10800000" flipV="1">
            <a:off x="2164518" y="916921"/>
            <a:ext cx="507626" cy="344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4A00DBD0-464E-41E2-8B3E-74E258F3C0A2}"/>
              </a:ext>
            </a:extLst>
          </p:cNvPr>
          <p:cNvCxnSpPr>
            <a:stCxn id="20" idx="2"/>
          </p:cNvCxnSpPr>
          <p:nvPr/>
        </p:nvCxnSpPr>
        <p:spPr>
          <a:xfrm rot="16200000" flipH="1">
            <a:off x="2246239" y="4246335"/>
            <a:ext cx="293754" cy="457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5B90C21-E700-4A0F-89E7-401056E96C9F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157325" y="1626041"/>
            <a:ext cx="7193" cy="19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89AFB4-B5C0-4481-A367-757128C3EE6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57325" y="2181924"/>
            <a:ext cx="0" cy="2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48AA5E4-C49B-4B76-B9DE-143DC07B4BF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64516" y="3203649"/>
            <a:ext cx="0" cy="1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1CF1B03-666C-4831-8D61-6CD51312A7F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164516" y="3757915"/>
            <a:ext cx="1" cy="20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37423703-5A7F-49D4-9EA3-D2895ABEA22C}"/>
              </a:ext>
            </a:extLst>
          </p:cNvPr>
          <p:cNvSpPr txBox="1"/>
          <p:nvPr/>
        </p:nvSpPr>
        <p:spPr>
          <a:xfrm>
            <a:off x="2754501" y="781585"/>
            <a:ext cx="648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13AC46D-2772-4DA3-B943-9170D22422A6}"/>
              </a:ext>
            </a:extLst>
          </p:cNvPr>
          <p:cNvSpPr txBox="1"/>
          <p:nvPr/>
        </p:nvSpPr>
        <p:spPr>
          <a:xfrm>
            <a:off x="2739369" y="4484248"/>
            <a:ext cx="948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65AD3C0-3587-4464-863D-0B26282C730A}"/>
              </a:ext>
            </a:extLst>
          </p:cNvPr>
          <p:cNvSpPr/>
          <p:nvPr/>
        </p:nvSpPr>
        <p:spPr>
          <a:xfrm>
            <a:off x="1620803" y="2930048"/>
            <a:ext cx="1106344" cy="2808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411C59D-C5A2-48FA-9949-B2F06C42EB96}"/>
              </a:ext>
            </a:extLst>
          </p:cNvPr>
          <p:cNvSpPr txBox="1"/>
          <p:nvPr/>
        </p:nvSpPr>
        <p:spPr>
          <a:xfrm>
            <a:off x="1891740" y="2948501"/>
            <a:ext cx="84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Early Z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BBF3ECDE-5EC3-4EF2-AD7E-EB4C19A66193}"/>
              </a:ext>
            </a:extLst>
          </p:cNvPr>
          <p:cNvCxnSpPr>
            <a:cxnSpLocks/>
          </p:cNvCxnSpPr>
          <p:nvPr/>
        </p:nvCxnSpPr>
        <p:spPr>
          <a:xfrm>
            <a:off x="2154623" y="2752027"/>
            <a:ext cx="0" cy="1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4903AA7-CBD5-4B80-BE80-F827BEC43B4F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739369" y="3075459"/>
            <a:ext cx="663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222;p27">
            <a:extLst>
              <a:ext uri="{FF2B5EF4-FFF2-40B4-BE49-F238E27FC236}">
                <a16:creationId xmlns:a16="http://schemas.microsoft.com/office/drawing/2014/main" id="{880E2246-D4C2-40ED-9E07-D525E31ED495}"/>
              </a:ext>
            </a:extLst>
          </p:cNvPr>
          <p:cNvSpPr txBox="1">
            <a:spLocks/>
          </p:cNvSpPr>
          <p:nvPr/>
        </p:nvSpPr>
        <p:spPr>
          <a:xfrm flipH="1">
            <a:off x="3525078" y="2850688"/>
            <a:ext cx="1792130" cy="549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If object is not visible at all it can be discarded prematurely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E315F125-930E-4AC9-B915-2B5352DD80C5}"/>
              </a:ext>
            </a:extLst>
          </p:cNvPr>
          <p:cNvCxnSpPr>
            <a:cxnSpLocks/>
          </p:cNvCxnSpPr>
          <p:nvPr/>
        </p:nvCxnSpPr>
        <p:spPr>
          <a:xfrm>
            <a:off x="5430657" y="3108781"/>
            <a:ext cx="663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22;p27">
            <a:extLst>
              <a:ext uri="{FF2B5EF4-FFF2-40B4-BE49-F238E27FC236}">
                <a16:creationId xmlns:a16="http://schemas.microsoft.com/office/drawing/2014/main" id="{41A6D6D6-3022-46C5-8210-7B4DF31ED358}"/>
              </a:ext>
            </a:extLst>
          </p:cNvPr>
          <p:cNvSpPr txBox="1">
            <a:spLocks/>
          </p:cNvSpPr>
          <p:nvPr/>
        </p:nvSpPr>
        <p:spPr>
          <a:xfrm flipH="1">
            <a:off x="6216366" y="2884010"/>
            <a:ext cx="1712804" cy="549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Fragment Shader can not write on depth values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36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BLENDING</a:t>
            </a:r>
            <a:endParaRPr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BLENDING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DAB051-35E7-4E9C-B1C0-F4C608B9DBCE}"/>
              </a:ext>
            </a:extLst>
          </p:cNvPr>
          <p:cNvSpPr txBox="1"/>
          <p:nvPr/>
        </p:nvSpPr>
        <p:spPr>
          <a:xfrm>
            <a:off x="2631147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creates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impression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combining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2AD5BE-A52B-4FC2-9E6C-29242D7DDE38}"/>
              </a:ext>
            </a:extLst>
          </p:cNvPr>
          <p:cNvSpPr txBox="1"/>
          <p:nvPr/>
        </p:nvSpPr>
        <p:spPr>
          <a:xfrm>
            <a:off x="810694" y="1438986"/>
            <a:ext cx="26788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Alpha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level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      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1: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opaque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   0: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transparent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Alpha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test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Discarding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100%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7" name="Google Shape;189;p26">
            <a:extLst>
              <a:ext uri="{FF2B5EF4-FFF2-40B4-BE49-F238E27FC236}">
                <a16:creationId xmlns:a16="http://schemas.microsoft.com/office/drawing/2014/main" id="{7B2D1045-D7A8-44E9-B0CA-5774C4C9C875}"/>
              </a:ext>
            </a:extLst>
          </p:cNvPr>
          <p:cNvSpPr txBox="1">
            <a:spLocks/>
          </p:cNvSpPr>
          <p:nvPr/>
        </p:nvSpPr>
        <p:spPr>
          <a:xfrm>
            <a:off x="810694" y="1156446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862802-38C6-4FA2-94A6-CDE46135BDBA}"/>
              </a:ext>
            </a:extLst>
          </p:cNvPr>
          <p:cNvSpPr txBox="1"/>
          <p:nvPr/>
        </p:nvSpPr>
        <p:spPr>
          <a:xfrm>
            <a:off x="799492" y="2682084"/>
            <a:ext cx="31673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Variables: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C(source): Output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shader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Current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F(source): Source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Destination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Blending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Equation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</a:t>
            </a: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F(source )*C(source)+F(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)*C(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</a:t>
            </a: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Different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factors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possible</a:t>
            </a:r>
          </a:p>
        </p:txBody>
      </p:sp>
      <p:sp>
        <p:nvSpPr>
          <p:cNvPr id="9" name="Google Shape;189;p26">
            <a:extLst>
              <a:ext uri="{FF2B5EF4-FFF2-40B4-BE49-F238E27FC236}">
                <a16:creationId xmlns:a16="http://schemas.microsoft.com/office/drawing/2014/main" id="{105621FF-AE60-4C7C-A391-0A08D8FBB487}"/>
              </a:ext>
            </a:extLst>
          </p:cNvPr>
          <p:cNvSpPr txBox="1">
            <a:spLocks/>
          </p:cNvSpPr>
          <p:nvPr/>
        </p:nvSpPr>
        <p:spPr>
          <a:xfrm>
            <a:off x="799494" y="2399544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41C856-D2B5-41D0-881F-EBC6437DE650}"/>
              </a:ext>
            </a:extLst>
          </p:cNvPr>
          <p:cNvSpPr/>
          <p:nvPr/>
        </p:nvSpPr>
        <p:spPr>
          <a:xfrm>
            <a:off x="799491" y="3476066"/>
            <a:ext cx="3167389" cy="5109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321F7C2-6E79-4D12-8443-4BCEB38B9835}"/>
              </a:ext>
            </a:extLst>
          </p:cNvPr>
          <p:cNvSpPr txBox="1"/>
          <p:nvPr/>
        </p:nvSpPr>
        <p:spPr>
          <a:xfrm>
            <a:off x="5646360" y="3281785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(0, 0.6, 0.6, 0.6)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E31B63-6347-4F09-AD28-1F24B75F58E0}"/>
              </a:ext>
            </a:extLst>
          </p:cNvPr>
          <p:cNvSpPr txBox="1"/>
          <p:nvPr/>
        </p:nvSpPr>
        <p:spPr>
          <a:xfrm>
            <a:off x="6532214" y="1536711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(1, 0.3, 0.3, 1)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3E13C7-2C8D-4B95-BC84-5F762C307A47}"/>
              </a:ext>
            </a:extLst>
          </p:cNvPr>
          <p:cNvSpPr txBox="1"/>
          <p:nvPr/>
        </p:nvSpPr>
        <p:spPr>
          <a:xfrm>
            <a:off x="5397455" y="3665168"/>
            <a:ext cx="3033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0.6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*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(0, 0.6, 0.6)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+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 – 0.6)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*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(1, 0.3, 0.3) </a:t>
            </a:r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9591C821-93E5-40E1-BCCE-8242BE4DF4BB}"/>
              </a:ext>
            </a:extLst>
          </p:cNvPr>
          <p:cNvSpPr/>
          <p:nvPr/>
        </p:nvSpPr>
        <p:spPr>
          <a:xfrm rot="4529544">
            <a:off x="6100165" y="1907721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leichschenkliges Dreieck 17">
            <a:extLst>
              <a:ext uri="{FF2B5EF4-FFF2-40B4-BE49-F238E27FC236}">
                <a16:creationId xmlns:a16="http://schemas.microsoft.com/office/drawing/2014/main" id="{9DEAAF00-63B5-4172-8F91-FCFB3F03B6FD}"/>
              </a:ext>
            </a:extLst>
          </p:cNvPr>
          <p:cNvSpPr/>
          <p:nvPr/>
        </p:nvSpPr>
        <p:spPr>
          <a:xfrm rot="2440919">
            <a:off x="5973203" y="1862394"/>
            <a:ext cx="907160" cy="966738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986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BLENDING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DAB051-35E7-4E9C-B1C0-F4C608B9DBCE}"/>
              </a:ext>
            </a:extLst>
          </p:cNvPr>
          <p:cNvSpPr txBox="1"/>
          <p:nvPr/>
        </p:nvSpPr>
        <p:spPr>
          <a:xfrm>
            <a:off x="2631147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creates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impression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combining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2AD5BE-A52B-4FC2-9E6C-29242D7DDE38}"/>
              </a:ext>
            </a:extLst>
          </p:cNvPr>
          <p:cNvSpPr txBox="1"/>
          <p:nvPr/>
        </p:nvSpPr>
        <p:spPr>
          <a:xfrm>
            <a:off x="810694" y="1438986"/>
            <a:ext cx="26788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Alpha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level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      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1: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opaque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   0: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transparent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Alpha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test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Discarding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specific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7" name="Google Shape;189;p26">
            <a:extLst>
              <a:ext uri="{FF2B5EF4-FFF2-40B4-BE49-F238E27FC236}">
                <a16:creationId xmlns:a16="http://schemas.microsoft.com/office/drawing/2014/main" id="{7B2D1045-D7A8-44E9-B0CA-5774C4C9C875}"/>
              </a:ext>
            </a:extLst>
          </p:cNvPr>
          <p:cNvSpPr txBox="1">
            <a:spLocks/>
          </p:cNvSpPr>
          <p:nvPr/>
        </p:nvSpPr>
        <p:spPr>
          <a:xfrm>
            <a:off x="810694" y="1156446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862802-38C6-4FA2-94A6-CDE46135BDBA}"/>
              </a:ext>
            </a:extLst>
          </p:cNvPr>
          <p:cNvSpPr txBox="1"/>
          <p:nvPr/>
        </p:nvSpPr>
        <p:spPr>
          <a:xfrm>
            <a:off x="799492" y="2682084"/>
            <a:ext cx="31673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Variables: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C(source): Output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shader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Current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F(source): Source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Destination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Blending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Equation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</a:t>
            </a: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F(source )*C(source)+F(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)*C(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</a:t>
            </a: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Different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Factors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possible</a:t>
            </a:r>
          </a:p>
        </p:txBody>
      </p:sp>
      <p:sp>
        <p:nvSpPr>
          <p:cNvPr id="9" name="Google Shape;189;p26">
            <a:extLst>
              <a:ext uri="{FF2B5EF4-FFF2-40B4-BE49-F238E27FC236}">
                <a16:creationId xmlns:a16="http://schemas.microsoft.com/office/drawing/2014/main" id="{105621FF-AE60-4C7C-A391-0A08D8FBB487}"/>
              </a:ext>
            </a:extLst>
          </p:cNvPr>
          <p:cNvSpPr txBox="1">
            <a:spLocks/>
          </p:cNvSpPr>
          <p:nvPr/>
        </p:nvSpPr>
        <p:spPr>
          <a:xfrm>
            <a:off x="799494" y="2399544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41C856-D2B5-41D0-881F-EBC6437DE650}"/>
              </a:ext>
            </a:extLst>
          </p:cNvPr>
          <p:cNvSpPr/>
          <p:nvPr/>
        </p:nvSpPr>
        <p:spPr>
          <a:xfrm>
            <a:off x="799491" y="3476066"/>
            <a:ext cx="3167389" cy="5109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870506D-2A2D-4D3F-98CB-8B264D8A1640}"/>
              </a:ext>
            </a:extLst>
          </p:cNvPr>
          <p:cNvSpPr txBox="1"/>
          <p:nvPr/>
        </p:nvSpPr>
        <p:spPr>
          <a:xfrm>
            <a:off x="5646361" y="3279690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(0, 0.6, 0.6, 0.5)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2CC3206-67E7-451A-AEDB-7328C48248CC}"/>
              </a:ext>
            </a:extLst>
          </p:cNvPr>
          <p:cNvSpPr txBox="1"/>
          <p:nvPr/>
        </p:nvSpPr>
        <p:spPr>
          <a:xfrm>
            <a:off x="6532215" y="1534616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(1, 0.3, 0.3, 0.5)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F2BC2BF-2ACB-4A28-9760-8A3F00C6C482}"/>
              </a:ext>
            </a:extLst>
          </p:cNvPr>
          <p:cNvSpPr txBox="1"/>
          <p:nvPr/>
        </p:nvSpPr>
        <p:spPr>
          <a:xfrm>
            <a:off x="5397456" y="3663073"/>
            <a:ext cx="3033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0.5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*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(0, 0.6, 0.6)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+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 – 0.5)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*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(0.5, 0.15, 0.15)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EDA5105-0081-4C4E-A084-C581F11C9DBB}"/>
              </a:ext>
            </a:extLst>
          </p:cNvPr>
          <p:cNvSpPr txBox="1"/>
          <p:nvPr/>
        </p:nvSpPr>
        <p:spPr>
          <a:xfrm>
            <a:off x="5423826" y="1278332"/>
            <a:ext cx="110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What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about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this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?</a:t>
            </a:r>
            <a:endParaRPr lang="de-DE" sz="900" b="1" dirty="0">
              <a:solidFill>
                <a:schemeClr val="accent4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250F8FCB-559B-4557-90A4-433786762353}"/>
              </a:ext>
            </a:extLst>
          </p:cNvPr>
          <p:cNvSpPr/>
          <p:nvPr/>
        </p:nvSpPr>
        <p:spPr>
          <a:xfrm rot="4529544">
            <a:off x="6100165" y="1907721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97482058-A21D-47BF-94E2-67B0379EE067}"/>
              </a:ext>
            </a:extLst>
          </p:cNvPr>
          <p:cNvSpPr/>
          <p:nvPr/>
        </p:nvSpPr>
        <p:spPr>
          <a:xfrm rot="2440919">
            <a:off x="5973203" y="1862394"/>
            <a:ext cx="907160" cy="966738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151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7502" y="405336"/>
            <a:ext cx="3278211" cy="689100"/>
          </a:xfrm>
        </p:spPr>
        <p:txBody>
          <a:bodyPr/>
          <a:lstStyle/>
          <a:p>
            <a:r>
              <a:rPr lang="de-DE" dirty="0"/>
              <a:t>TRANSPARENCY AND DEPTH TEST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516E90-FD21-4C43-B827-E2B975E0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08" y="1418050"/>
            <a:ext cx="3798854" cy="2828530"/>
          </a:xfrm>
          <a:prstGeom prst="rect">
            <a:avLst/>
          </a:prstGeom>
        </p:spPr>
      </p:pic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01795C0B-B8A0-472E-9A81-87281CDF17D4}"/>
              </a:ext>
            </a:extLst>
          </p:cNvPr>
          <p:cNvSpPr txBox="1">
            <a:spLocks/>
          </p:cNvSpPr>
          <p:nvPr/>
        </p:nvSpPr>
        <p:spPr>
          <a:xfrm flipH="1">
            <a:off x="1341168" y="176260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depth test writes “winning” value to depth buffer regardless the transparency</a:t>
            </a:r>
          </a:p>
          <a:p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test discards values that should be visible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13A0DE-D617-49EF-A064-BC017AF2AA40}"/>
              </a:ext>
            </a:extLst>
          </p:cNvPr>
          <p:cNvSpPr txBox="1">
            <a:spLocks/>
          </p:cNvSpPr>
          <p:nvPr/>
        </p:nvSpPr>
        <p:spPr>
          <a:xfrm>
            <a:off x="311324" y="141805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PROBLEM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0" name="Google Shape;222;p27">
            <a:extLst>
              <a:ext uri="{FF2B5EF4-FFF2-40B4-BE49-F238E27FC236}">
                <a16:creationId xmlns:a16="http://schemas.microsoft.com/office/drawing/2014/main" id="{ACE58BE1-3A35-4E76-B5BC-1CA90374AFA8}"/>
              </a:ext>
            </a:extLst>
          </p:cNvPr>
          <p:cNvSpPr txBox="1">
            <a:spLocks/>
          </p:cNvSpPr>
          <p:nvPr/>
        </p:nvSpPr>
        <p:spPr>
          <a:xfrm flipH="1">
            <a:off x="1341168" y="300262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Two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rendering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loops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draw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opaque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Sort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transparent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draw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transparent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takes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high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processing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power</a:t>
            </a:r>
          </a:p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order-independent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(dual)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peeling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4709132-AE14-468C-9A7B-107B978EF014}"/>
              </a:ext>
            </a:extLst>
          </p:cNvPr>
          <p:cNvSpPr txBox="1">
            <a:spLocks/>
          </p:cNvSpPr>
          <p:nvPr/>
        </p:nvSpPr>
        <p:spPr>
          <a:xfrm>
            <a:off x="311324" y="2658074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Google Shape;222;p27">
            <a:extLst>
              <a:ext uri="{FF2B5EF4-FFF2-40B4-BE49-F238E27FC236}">
                <a16:creationId xmlns:a16="http://schemas.microsoft.com/office/drawing/2014/main" id="{6DC65315-9EC0-41AF-9E8F-868F19125AEE}"/>
              </a:ext>
            </a:extLst>
          </p:cNvPr>
          <p:cNvSpPr txBox="1">
            <a:spLocks/>
          </p:cNvSpPr>
          <p:nvPr/>
        </p:nvSpPr>
        <p:spPr>
          <a:xfrm flipH="1">
            <a:off x="4490554" y="4193691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7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https://learnopengl.com/Advanced-OpenGL/Blending</a:t>
            </a:r>
            <a:endParaRPr lang="en-GB" sz="5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3953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751186" y="2306444"/>
            <a:ext cx="1877015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ORDER INDEPENDENT TRANSPARENCY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3040592"/>
            <a:ext cx="1734000" cy="90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7" name="Google Shape;222;p27">
            <a:extLst>
              <a:ext uri="{FF2B5EF4-FFF2-40B4-BE49-F238E27FC236}">
                <a16:creationId xmlns:a16="http://schemas.microsoft.com/office/drawing/2014/main" id="{C8FB1F3B-2CAA-42F6-BCF8-56A6F2CCF76E}"/>
              </a:ext>
            </a:extLst>
          </p:cNvPr>
          <p:cNvSpPr txBox="1">
            <a:spLocks/>
          </p:cNvSpPr>
          <p:nvPr/>
        </p:nvSpPr>
        <p:spPr>
          <a:xfrm flipH="1">
            <a:off x="4700941" y="1403455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Store fragments per pixel in linked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Sort values by depth</a:t>
            </a:r>
            <a:r>
              <a:rPr lang="en-GB" sz="8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en-GB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and mix</a:t>
            </a:r>
            <a:endParaRPr lang="en-GB" sz="10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43C61400-57F5-4B6C-A3AC-5BB69B7F3B54}"/>
              </a:ext>
            </a:extLst>
          </p:cNvPr>
          <p:cNvSpPr txBox="1">
            <a:spLocks/>
          </p:cNvSpPr>
          <p:nvPr/>
        </p:nvSpPr>
        <p:spPr>
          <a:xfrm>
            <a:off x="3671097" y="1058905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GENERAL IDEA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1" name="Google Shape;222;p27">
            <a:extLst>
              <a:ext uri="{FF2B5EF4-FFF2-40B4-BE49-F238E27FC236}">
                <a16:creationId xmlns:a16="http://schemas.microsoft.com/office/drawing/2014/main" id="{E784C11E-DEE0-4431-94C8-9D783F8447E6}"/>
              </a:ext>
            </a:extLst>
          </p:cNvPr>
          <p:cNvSpPr txBox="1">
            <a:spLocks/>
          </p:cNvSpPr>
          <p:nvPr/>
        </p:nvSpPr>
        <p:spPr>
          <a:xfrm flipH="1">
            <a:off x="3784596" y="3609484"/>
            <a:ext cx="1377501" cy="617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Tracks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size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Indicates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next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free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slot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8" name="Titel 1">
            <a:extLst>
              <a:ext uri="{FF2B5EF4-FFF2-40B4-BE49-F238E27FC236}">
                <a16:creationId xmlns:a16="http://schemas.microsoft.com/office/drawing/2014/main" id="{348DC266-1BB8-471F-80BD-563985684918}"/>
              </a:ext>
            </a:extLst>
          </p:cNvPr>
          <p:cNvSpPr txBox="1">
            <a:spLocks/>
          </p:cNvSpPr>
          <p:nvPr/>
        </p:nvSpPr>
        <p:spPr>
          <a:xfrm>
            <a:off x="4259951" y="221091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REQUIRED MEMORY OBJECTS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EC77A488-930B-4A71-A5B3-FD26D1242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8659"/>
              </p:ext>
            </p:extLst>
          </p:nvPr>
        </p:nvGraphicFramePr>
        <p:xfrm>
          <a:off x="5632649" y="2823505"/>
          <a:ext cx="673448" cy="69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62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/>
                        <a:t>-</a:t>
                      </a:r>
                      <a:endParaRPr lang="en-GB" sz="80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59" name="Google Shape;222;p27">
            <a:extLst>
              <a:ext uri="{FF2B5EF4-FFF2-40B4-BE49-F238E27FC236}">
                <a16:creationId xmlns:a16="http://schemas.microsoft.com/office/drawing/2014/main" id="{3B639F86-7AD5-43BE-8E05-750BC117A4DB}"/>
              </a:ext>
            </a:extLst>
          </p:cNvPr>
          <p:cNvSpPr txBox="1">
            <a:spLocks/>
          </p:cNvSpPr>
          <p:nvPr/>
        </p:nvSpPr>
        <p:spPr>
          <a:xfrm flipH="1">
            <a:off x="5350706" y="3609484"/>
            <a:ext cx="1510838" cy="652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Head-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Corresponds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size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head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0" name="Google Shape;222;p27">
            <a:extLst>
              <a:ext uri="{FF2B5EF4-FFF2-40B4-BE49-F238E27FC236}">
                <a16:creationId xmlns:a16="http://schemas.microsoft.com/office/drawing/2014/main" id="{ABB95DB1-CD6B-4C26-BDF4-30D7CB41230D}"/>
              </a:ext>
            </a:extLst>
          </p:cNvPr>
          <p:cNvSpPr txBox="1">
            <a:spLocks/>
          </p:cNvSpPr>
          <p:nvPr/>
        </p:nvSpPr>
        <p:spPr>
          <a:xfrm flipH="1">
            <a:off x="7050153" y="3655481"/>
            <a:ext cx="1561637" cy="576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51A302-895B-4694-A16F-C668B040E70A}"/>
              </a:ext>
            </a:extLst>
          </p:cNvPr>
          <p:cNvGrpSpPr/>
          <p:nvPr/>
        </p:nvGrpSpPr>
        <p:grpSpPr>
          <a:xfrm>
            <a:off x="4092710" y="3040592"/>
            <a:ext cx="258210" cy="261610"/>
            <a:chOff x="4092710" y="3040592"/>
            <a:chExt cx="258210" cy="26161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5254FDE-56FA-4450-8894-67729DFDD533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DE3CA79-4001-4D99-A9B2-60ECF090F18E}"/>
                </a:ext>
              </a:extLst>
            </p:cNvPr>
            <p:cNvSpPr txBox="1"/>
            <p:nvPr/>
          </p:nvSpPr>
          <p:spPr>
            <a:xfrm>
              <a:off x="4092710" y="3040592"/>
              <a:ext cx="2582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latin typeface="Assistant Light" panose="00000400000000000000" charset="-79"/>
                  <a:cs typeface="Assistant Light" panose="00000400000000000000" charset="-79"/>
                </a:rPr>
                <a:t>0</a:t>
              </a:r>
              <a:endParaRPr lang="en-GB" sz="11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2C4359A-3827-44BA-8FDE-DC8FC4CFD49A}"/>
              </a:ext>
            </a:extLst>
          </p:cNvPr>
          <p:cNvGrpSpPr/>
          <p:nvPr/>
        </p:nvGrpSpPr>
        <p:grpSpPr>
          <a:xfrm>
            <a:off x="6914378" y="2926258"/>
            <a:ext cx="427939" cy="594383"/>
            <a:chOff x="7409064" y="2135325"/>
            <a:chExt cx="427939" cy="594383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E42F4B1C-4AE2-4ADB-86C8-503A678B5305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Google Shape;222;p27">
              <a:extLst>
                <a:ext uri="{FF2B5EF4-FFF2-40B4-BE49-F238E27FC236}">
                  <a16:creationId xmlns:a16="http://schemas.microsoft.com/office/drawing/2014/main" id="{E7EF6101-02CF-4C23-ACF1-0C27A5DA315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09064" y="2135325"/>
              <a:ext cx="427939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700" b="1" dirty="0" err="1">
                  <a:latin typeface="Assistant Light" panose="00000400000000000000" charset="-79"/>
                  <a:cs typeface="Assistant Light" panose="00000400000000000000" charset="-79"/>
                </a:rPr>
                <a:t>Node</a:t>
              </a:r>
              <a:endParaRPr lang="de-DE" sz="700" b="1" dirty="0">
                <a:latin typeface="Assistant Light" panose="00000400000000000000" charset="-79"/>
                <a:cs typeface="Assistant Light" panose="00000400000000000000" charset="-79"/>
              </a:endParaRP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Color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Depth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18" name="Tabelle 18">
            <a:extLst>
              <a:ext uri="{FF2B5EF4-FFF2-40B4-BE49-F238E27FC236}">
                <a16:creationId xmlns:a16="http://schemas.microsoft.com/office/drawing/2014/main" id="{1106DD0C-A772-4734-91C2-AB45ED39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918664"/>
              </p:ext>
            </p:extLst>
          </p:nvPr>
        </p:nvGraphicFramePr>
        <p:xfrm>
          <a:off x="7447102" y="2831541"/>
          <a:ext cx="1510838" cy="68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22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1110616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181425"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07675"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03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ssistant Light" panose="00000400000000000000" charset="-79"/>
                  <a:cs typeface="Assistant Light" panose="00000400000000000000" charset="-79"/>
                </a:rPr>
                <a:t>0</a:t>
              </a:r>
              <a:endParaRPr lang="en-GB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055643"/>
              </p:ext>
            </p:extLst>
          </p:nvPr>
        </p:nvGraphicFramePr>
        <p:xfrm>
          <a:off x="2043599" y="3295073"/>
          <a:ext cx="4178541" cy="11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4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3700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2670069" y="2292395"/>
            <a:ext cx="12882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09809AD-D2BB-4993-BB05-85B3A66B2FAC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8EAEC675-99C7-42BD-839E-8E2E2BDE1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95930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C6563EA4-6988-4FB0-9015-1082E0B152A2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24A6B17-8875-4AE4-B340-69A1366B90B1}"/>
              </a:ext>
            </a:extLst>
          </p:cNvPr>
          <p:cNvSpPr/>
          <p:nvPr/>
        </p:nvSpPr>
        <p:spPr>
          <a:xfrm>
            <a:off x="3961107" y="2022088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SCISSOR TEST</a:t>
            </a:r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STENCIL TEST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DEPTH TEST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Early Z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6192634" y="4056579"/>
            <a:ext cx="224014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Nvidia Deep Learning Super Sampling</a:t>
            </a:r>
            <a:endParaRPr dirty="0"/>
          </a:p>
        </p:txBody>
      </p:sp>
      <p:sp>
        <p:nvSpPr>
          <p:cNvPr id="138" name="Google Shape;138;p21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chseck 1">
            <a:extLst>
              <a:ext uri="{FF2B5EF4-FFF2-40B4-BE49-F238E27FC236}">
                <a16:creationId xmlns:a16="http://schemas.microsoft.com/office/drawing/2014/main" id="{59C2CCF3-7516-4284-9BEF-D154807635AF}"/>
              </a:ext>
            </a:extLst>
          </p:cNvPr>
          <p:cNvSpPr/>
          <p:nvPr/>
        </p:nvSpPr>
        <p:spPr>
          <a:xfrm>
            <a:off x="6995806" y="3371571"/>
            <a:ext cx="502439" cy="433137"/>
          </a:xfrm>
          <a:prstGeom prst="hexagon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Google Shape;135;p21">
            <a:extLst>
              <a:ext uri="{FF2B5EF4-FFF2-40B4-BE49-F238E27FC236}">
                <a16:creationId xmlns:a16="http://schemas.microsoft.com/office/drawing/2014/main" id="{694B6EC0-1B48-4C26-8F61-FB0A523AF01D}"/>
              </a:ext>
            </a:extLst>
          </p:cNvPr>
          <p:cNvSpPr txBox="1">
            <a:spLocks/>
          </p:cNvSpPr>
          <p:nvPr/>
        </p:nvSpPr>
        <p:spPr>
          <a:xfrm>
            <a:off x="6514556" y="376979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de-DE" dirty="0"/>
              <a:t>ANTI-ALIASING</a:t>
            </a:r>
          </a:p>
        </p:txBody>
      </p:sp>
      <p:sp>
        <p:nvSpPr>
          <p:cNvPr id="25" name="Google Shape;136;p21">
            <a:extLst>
              <a:ext uri="{FF2B5EF4-FFF2-40B4-BE49-F238E27FC236}">
                <a16:creationId xmlns:a16="http://schemas.microsoft.com/office/drawing/2014/main" id="{042B7150-1E50-4251-9449-284B8C8A5E8B}"/>
              </a:ext>
            </a:extLst>
          </p:cNvPr>
          <p:cNvSpPr txBox="1">
            <a:spLocks/>
          </p:cNvSpPr>
          <p:nvPr/>
        </p:nvSpPr>
        <p:spPr>
          <a:xfrm>
            <a:off x="6872625" y="3436639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577F72B-016E-477C-9714-2329E3699058}"/>
              </a:ext>
            </a:extLst>
          </p:cNvPr>
          <p:cNvSpPr/>
          <p:nvPr/>
        </p:nvSpPr>
        <p:spPr>
          <a:xfrm>
            <a:off x="1498794" y="3059459"/>
            <a:ext cx="5201293" cy="1111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echseck 27">
            <a:extLst>
              <a:ext uri="{FF2B5EF4-FFF2-40B4-BE49-F238E27FC236}">
                <a16:creationId xmlns:a16="http://schemas.microsoft.com/office/drawing/2014/main" id="{E132E18A-C4B9-4245-B0CC-E1B3FE9762A0}"/>
              </a:ext>
            </a:extLst>
          </p:cNvPr>
          <p:cNvSpPr/>
          <p:nvPr/>
        </p:nvSpPr>
        <p:spPr>
          <a:xfrm>
            <a:off x="4334468" y="3371570"/>
            <a:ext cx="502439" cy="433137"/>
          </a:xfrm>
          <a:prstGeom prst="hexagon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echseck 28">
            <a:extLst>
              <a:ext uri="{FF2B5EF4-FFF2-40B4-BE49-F238E27FC236}">
                <a16:creationId xmlns:a16="http://schemas.microsoft.com/office/drawing/2014/main" id="{B8A7E524-7C34-459D-B3F7-6D8963B009E7}"/>
              </a:ext>
            </a:extLst>
          </p:cNvPr>
          <p:cNvSpPr/>
          <p:nvPr/>
        </p:nvSpPr>
        <p:spPr>
          <a:xfrm>
            <a:off x="1739545" y="3371569"/>
            <a:ext cx="502439" cy="433137"/>
          </a:xfrm>
          <a:prstGeom prst="hexagon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990808" y="4095573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Alpha Test</a:t>
            </a:r>
            <a:endParaRPr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ctrTitle" idx="7"/>
          </p:nvPr>
        </p:nvSpPr>
        <p:spPr>
          <a:xfrm>
            <a:off x="1175158" y="3764979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BLENDING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17"/>
          </p:nvPr>
        </p:nvSpPr>
        <p:spPr>
          <a:xfrm>
            <a:off x="1598908" y="3451123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1"/>
          <p:cNvSpPr txBox="1">
            <a:spLocks noGrp="1"/>
          </p:cNvSpPr>
          <p:nvPr>
            <p:ph type="ctrTitle" idx="9"/>
          </p:nvPr>
        </p:nvSpPr>
        <p:spPr>
          <a:xfrm>
            <a:off x="3796921" y="3764979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DITHERING</a:t>
            </a:r>
            <a:endParaRPr dirty="0"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8"/>
          </p:nvPr>
        </p:nvSpPr>
        <p:spPr>
          <a:xfrm>
            <a:off x="4220676" y="3451123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37" name="Google Shape;137;p21"/>
          <p:cNvCxnSpPr/>
          <p:nvPr/>
        </p:nvCxnSpPr>
        <p:spPr>
          <a:xfrm>
            <a:off x="3249525" y="3436639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37;p21">
            <a:extLst>
              <a:ext uri="{FF2B5EF4-FFF2-40B4-BE49-F238E27FC236}">
                <a16:creationId xmlns:a16="http://schemas.microsoft.com/office/drawing/2014/main" id="{D07C3276-73EA-4C88-BBAE-793BEA585481}"/>
              </a:ext>
            </a:extLst>
          </p:cNvPr>
          <p:cNvCxnSpPr/>
          <p:nvPr/>
        </p:nvCxnSpPr>
        <p:spPr>
          <a:xfrm>
            <a:off x="5871225" y="3465126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86F42C59-99B8-46D6-8A86-9F11209C8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846390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B9FA78E0-4CE4-4A14-9F13-5AAFB87C6ED7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18">
            <a:extLst>
              <a:ext uri="{FF2B5EF4-FFF2-40B4-BE49-F238E27FC236}">
                <a16:creationId xmlns:a16="http://schemas.microsoft.com/office/drawing/2014/main" id="{8B2F5183-02AC-425A-A0FB-6390FF7EB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69377"/>
              </p:ext>
            </p:extLst>
          </p:nvPr>
        </p:nvGraphicFramePr>
        <p:xfrm>
          <a:off x="2043599" y="3295073"/>
          <a:ext cx="4178541" cy="11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4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3700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9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15" name="Tabelle 6">
            <a:extLst>
              <a:ext uri="{FF2B5EF4-FFF2-40B4-BE49-F238E27FC236}">
                <a16:creationId xmlns:a16="http://schemas.microsoft.com/office/drawing/2014/main" id="{A1B5B645-3AF7-4232-A0BF-68F2F9768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44224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97447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7BCFAA1-0E85-484F-8D94-C79ADB5FCD32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717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74728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E4890302-B63E-43D0-8021-464837D28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584688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1E428C83-7685-4F29-8E13-2FFE494E826D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63EC9E2-5D4D-4A05-B857-0AB313F76003}"/>
              </a:ext>
            </a:extLst>
          </p:cNvPr>
          <p:cNvSpPr/>
          <p:nvPr/>
        </p:nvSpPr>
        <p:spPr>
          <a:xfrm>
            <a:off x="4551739" y="2293632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946792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39701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40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83958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/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367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2687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56746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2950693-2C35-417F-97CF-A57A37F8CC9F}"/>
              </a:ext>
            </a:extLst>
          </p:cNvPr>
          <p:cNvSpPr/>
          <p:nvPr/>
        </p:nvSpPr>
        <p:spPr>
          <a:xfrm>
            <a:off x="3961107" y="2022088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5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3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/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85878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9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3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53178"/>
              </p:ext>
            </p:extLst>
          </p:nvPr>
        </p:nvGraphicFramePr>
        <p:xfrm>
          <a:off x="2043599" y="3295073"/>
          <a:ext cx="4178540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773152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1977241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…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/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5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2809295" y="2744423"/>
            <a:ext cx="363147" cy="332125"/>
            <a:chOff x="4092710" y="3040592"/>
            <a:chExt cx="287653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22153" y="3068002"/>
              <a:ext cx="258210" cy="20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5</a:t>
              </a:r>
              <a:endParaRPr lang="en-GB" sz="105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693648"/>
              </p:ext>
            </p:extLst>
          </p:nvPr>
        </p:nvGraphicFramePr>
        <p:xfrm>
          <a:off x="170008" y="3169011"/>
          <a:ext cx="2965264" cy="81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28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60865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87297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87298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5522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3403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2578543" y="2478006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75103" y="2868152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4690"/>
              </p:ext>
            </p:extLst>
          </p:nvPr>
        </p:nvGraphicFramePr>
        <p:xfrm>
          <a:off x="1487151" y="2075569"/>
          <a:ext cx="1098292" cy="100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73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1487151" y="1817661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89898E-101E-471E-B257-F290F80035AD}"/>
              </a:ext>
            </a:extLst>
          </p:cNvPr>
          <p:cNvSpPr txBox="1">
            <a:spLocks/>
          </p:cNvSpPr>
          <p:nvPr/>
        </p:nvSpPr>
        <p:spPr>
          <a:xfrm>
            <a:off x="5213323" y="1208915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2ND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331AAA9C-B2C4-47FC-9A2E-F684E3F7A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4526"/>
              </p:ext>
            </p:extLst>
          </p:nvPr>
        </p:nvGraphicFramePr>
        <p:xfrm>
          <a:off x="5291116" y="1732818"/>
          <a:ext cx="923952" cy="89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8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aphicFrame>
        <p:nvGraphicFramePr>
          <p:cNvPr id="34" name="Tabelle 18">
            <a:extLst>
              <a:ext uri="{FF2B5EF4-FFF2-40B4-BE49-F238E27FC236}">
                <a16:creationId xmlns:a16="http://schemas.microsoft.com/office/drawing/2014/main" id="{EB4EF535-7E5C-4E4B-84A4-8D5F6DCFC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97203"/>
              </p:ext>
            </p:extLst>
          </p:nvPr>
        </p:nvGraphicFramePr>
        <p:xfrm>
          <a:off x="6280074" y="1873934"/>
          <a:ext cx="2753549" cy="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7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565195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45365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45366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4484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4363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49590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53693EB-E663-4F96-BD1D-BCDEC5CAB4BD}"/>
              </a:ext>
            </a:extLst>
          </p:cNvPr>
          <p:cNvCxnSpPr>
            <a:cxnSpLocks/>
          </p:cNvCxnSpPr>
          <p:nvPr/>
        </p:nvCxnSpPr>
        <p:spPr>
          <a:xfrm flipV="1">
            <a:off x="2690851" y="2069853"/>
            <a:ext cx="2462342" cy="24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AE557A5-AC26-4937-861F-7FAA78BA37C2}"/>
              </a:ext>
            </a:extLst>
          </p:cNvPr>
          <p:cNvSpPr txBox="1"/>
          <p:nvPr/>
        </p:nvSpPr>
        <p:spPr>
          <a:xfrm rot="21309168">
            <a:off x="3610989" y="1997857"/>
            <a:ext cx="452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load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79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2809295" y="2744423"/>
            <a:ext cx="363147" cy="332125"/>
            <a:chOff x="4092710" y="3040592"/>
            <a:chExt cx="287653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22153" y="3068002"/>
              <a:ext cx="258210" cy="20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5</a:t>
              </a:r>
              <a:endParaRPr lang="en-GB" sz="105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/>
        </p:nvGraphicFramePr>
        <p:xfrm>
          <a:off x="170008" y="3169011"/>
          <a:ext cx="2965264" cy="81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28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60865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87297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87298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5522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3403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2578543" y="2478006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75103" y="2868152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34164"/>
              </p:ext>
            </p:extLst>
          </p:nvPr>
        </p:nvGraphicFramePr>
        <p:xfrm>
          <a:off x="1449051" y="2075569"/>
          <a:ext cx="1098292" cy="100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73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1487151" y="1817661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89898E-101E-471E-B257-F290F80035AD}"/>
              </a:ext>
            </a:extLst>
          </p:cNvPr>
          <p:cNvSpPr txBox="1">
            <a:spLocks/>
          </p:cNvSpPr>
          <p:nvPr/>
        </p:nvSpPr>
        <p:spPr>
          <a:xfrm>
            <a:off x="5213323" y="1208915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2ND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331AAA9C-B2C4-47FC-9A2E-F684E3F7A33D}"/>
              </a:ext>
            </a:extLst>
          </p:cNvPr>
          <p:cNvGraphicFramePr>
            <a:graphicFrameLocks noGrp="1"/>
          </p:cNvGraphicFramePr>
          <p:nvPr/>
        </p:nvGraphicFramePr>
        <p:xfrm>
          <a:off x="5291116" y="1732818"/>
          <a:ext cx="923952" cy="89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8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aphicFrame>
        <p:nvGraphicFramePr>
          <p:cNvPr id="34" name="Tabelle 18">
            <a:extLst>
              <a:ext uri="{FF2B5EF4-FFF2-40B4-BE49-F238E27FC236}">
                <a16:creationId xmlns:a16="http://schemas.microsoft.com/office/drawing/2014/main" id="{EB4EF535-7E5C-4E4B-84A4-8D5F6DCFC776}"/>
              </a:ext>
            </a:extLst>
          </p:cNvPr>
          <p:cNvGraphicFramePr>
            <a:graphicFrameLocks noGrp="1"/>
          </p:cNvGraphicFramePr>
          <p:nvPr/>
        </p:nvGraphicFramePr>
        <p:xfrm>
          <a:off x="6280074" y="1873934"/>
          <a:ext cx="2753549" cy="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7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565195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45365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45366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4484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4363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49590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53693EB-E663-4F96-BD1D-BCDEC5CAB4BD}"/>
              </a:ext>
            </a:extLst>
          </p:cNvPr>
          <p:cNvCxnSpPr>
            <a:cxnSpLocks/>
          </p:cNvCxnSpPr>
          <p:nvPr/>
        </p:nvCxnSpPr>
        <p:spPr>
          <a:xfrm flipV="1">
            <a:off x="2690851" y="2069853"/>
            <a:ext cx="2462342" cy="24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AE557A5-AC26-4937-861F-7FAA78BA37C2}"/>
              </a:ext>
            </a:extLst>
          </p:cNvPr>
          <p:cNvSpPr txBox="1"/>
          <p:nvPr/>
        </p:nvSpPr>
        <p:spPr>
          <a:xfrm rot="21309168">
            <a:off x="3610989" y="1997857"/>
            <a:ext cx="452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load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7AFB0EA-820C-4FF3-A146-FEA4FA42047A}"/>
              </a:ext>
            </a:extLst>
          </p:cNvPr>
          <p:cNvSpPr/>
          <p:nvPr/>
        </p:nvSpPr>
        <p:spPr>
          <a:xfrm>
            <a:off x="5283652" y="1955180"/>
            <a:ext cx="238288" cy="2294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49A78CF-A548-4851-8F15-2888D7244A91}"/>
              </a:ext>
            </a:extLst>
          </p:cNvPr>
          <p:cNvSpPr/>
          <p:nvPr/>
        </p:nvSpPr>
        <p:spPr>
          <a:xfrm>
            <a:off x="7942349" y="1876098"/>
            <a:ext cx="540011" cy="2670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8A100DC-4523-4E9D-81CF-332C3C81FA7D}"/>
              </a:ext>
            </a:extLst>
          </p:cNvPr>
          <p:cNvGrpSpPr/>
          <p:nvPr/>
        </p:nvGrpSpPr>
        <p:grpSpPr>
          <a:xfrm>
            <a:off x="5283652" y="2903132"/>
            <a:ext cx="2613115" cy="488240"/>
            <a:chOff x="5283652" y="2903132"/>
            <a:chExt cx="2613115" cy="488240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B2CD17B-B64A-47C1-B429-00751A5A2BF0}"/>
                </a:ext>
              </a:extLst>
            </p:cNvPr>
            <p:cNvSpPr txBox="1"/>
            <p:nvPr/>
          </p:nvSpPr>
          <p:spPr>
            <a:xfrm>
              <a:off x="5283652" y="2903132"/>
              <a:ext cx="1098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latin typeface="Assistant Light" panose="00000400000000000000" charset="-79"/>
                  <a:cs typeface="Assistant Light" panose="00000400000000000000" charset="-79"/>
                </a:rPr>
                <a:t>fragmentArray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33332DD-D8FC-4203-ACD2-E8F30FC38D92}"/>
                </a:ext>
              </a:extLst>
            </p:cNvPr>
            <p:cNvSpPr txBox="1"/>
            <p:nvPr/>
          </p:nvSpPr>
          <p:spPr>
            <a:xfrm>
              <a:off x="6206145" y="2949299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-2.0f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2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87F7F14-78F7-4259-91EB-DAE8C7183759}"/>
                </a:ext>
              </a:extLst>
            </p:cNvPr>
            <p:cNvSpPr txBox="1"/>
            <p:nvPr/>
          </p:nvSpPr>
          <p:spPr>
            <a:xfrm>
              <a:off x="6457605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BE4C37B6-7148-46F8-842A-7973D64E2468}"/>
                </a:ext>
              </a:extLst>
            </p:cNvPr>
            <p:cNvSpPr txBox="1"/>
            <p:nvPr/>
          </p:nvSpPr>
          <p:spPr>
            <a:xfrm>
              <a:off x="6726326" y="2961262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0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2ED2220F-DB8D-46A9-BD6D-59E8131A7126}"/>
                </a:ext>
              </a:extLst>
            </p:cNvPr>
            <p:cNvSpPr txBox="1"/>
            <p:nvPr/>
          </p:nvSpPr>
          <p:spPr>
            <a:xfrm>
              <a:off x="6962546" y="2910843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FB8EEA2-C069-4F2F-B9D4-C5C089FFCE44}"/>
                </a:ext>
              </a:extLst>
            </p:cNvPr>
            <p:cNvSpPr txBox="1"/>
            <p:nvPr/>
          </p:nvSpPr>
          <p:spPr>
            <a:xfrm>
              <a:off x="7237637" y="2975874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-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1F15C87E-D8BC-44AE-B184-8452507EE2EB}"/>
                </a:ext>
              </a:extLst>
            </p:cNvPr>
            <p:cNvSpPr txBox="1"/>
            <p:nvPr/>
          </p:nvSpPr>
          <p:spPr>
            <a:xfrm>
              <a:off x="7467487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]]</a:t>
              </a:r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sp>
        <p:nvSpPr>
          <p:cNvPr id="42" name="Pfeil: nach oben gekrümmt 41">
            <a:extLst>
              <a:ext uri="{FF2B5EF4-FFF2-40B4-BE49-F238E27FC236}">
                <a16:creationId xmlns:a16="http://schemas.microsoft.com/office/drawing/2014/main" id="{A65ABAE6-71D3-4DD2-97DF-018D0A7AEEF3}"/>
              </a:ext>
            </a:extLst>
          </p:cNvPr>
          <p:cNvSpPr/>
          <p:nvPr/>
        </p:nvSpPr>
        <p:spPr>
          <a:xfrm flipH="1">
            <a:off x="7656848" y="2634198"/>
            <a:ext cx="636046" cy="145481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Pfeil: nach oben gekrümmt 42">
            <a:extLst>
              <a:ext uri="{FF2B5EF4-FFF2-40B4-BE49-F238E27FC236}">
                <a16:creationId xmlns:a16="http://schemas.microsoft.com/office/drawing/2014/main" id="{D97C6005-A405-45DA-AA80-DDAD1839E388}"/>
              </a:ext>
            </a:extLst>
          </p:cNvPr>
          <p:cNvSpPr/>
          <p:nvPr/>
        </p:nvSpPr>
        <p:spPr>
          <a:xfrm flipH="1">
            <a:off x="6558556" y="2652248"/>
            <a:ext cx="1098292" cy="145481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77946A-19B2-4056-880E-AD23DA7926D0}"/>
              </a:ext>
            </a:extLst>
          </p:cNvPr>
          <p:cNvGrpSpPr/>
          <p:nvPr/>
        </p:nvGrpSpPr>
        <p:grpSpPr>
          <a:xfrm>
            <a:off x="5283652" y="3641083"/>
            <a:ext cx="2613115" cy="488240"/>
            <a:chOff x="5283652" y="2903132"/>
            <a:chExt cx="2613115" cy="488240"/>
          </a:xfrm>
        </p:grpSpPr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61A1840-2E50-41BB-B5A2-CE32665E08F4}"/>
                </a:ext>
              </a:extLst>
            </p:cNvPr>
            <p:cNvSpPr txBox="1"/>
            <p:nvPr/>
          </p:nvSpPr>
          <p:spPr>
            <a:xfrm>
              <a:off x="5283652" y="2903132"/>
              <a:ext cx="1098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latin typeface="Assistant Light" panose="00000400000000000000" charset="-79"/>
                  <a:cs typeface="Assistant Light" panose="00000400000000000000" charset="-79"/>
                </a:rPr>
                <a:t>fragmentArray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5A51F11-5F1F-480A-BD00-628D39792025}"/>
                </a:ext>
              </a:extLst>
            </p:cNvPr>
            <p:cNvSpPr txBox="1"/>
            <p:nvPr/>
          </p:nvSpPr>
          <p:spPr>
            <a:xfrm>
              <a:off x="6206145" y="2949299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-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B029BFB7-3115-492D-904F-EB0032E6C670}"/>
                </a:ext>
              </a:extLst>
            </p:cNvPr>
            <p:cNvSpPr txBox="1"/>
            <p:nvPr/>
          </p:nvSpPr>
          <p:spPr>
            <a:xfrm>
              <a:off x="6457605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EF5B75CE-731D-4050-A5CF-C7E312E3DCC9}"/>
                </a:ext>
              </a:extLst>
            </p:cNvPr>
            <p:cNvSpPr txBox="1"/>
            <p:nvPr/>
          </p:nvSpPr>
          <p:spPr>
            <a:xfrm>
              <a:off x="6726326" y="2961262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0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6537221-B12F-42D8-8507-6FBE56115547}"/>
                </a:ext>
              </a:extLst>
            </p:cNvPr>
            <p:cNvSpPr txBox="1"/>
            <p:nvPr/>
          </p:nvSpPr>
          <p:spPr>
            <a:xfrm>
              <a:off x="6962546" y="2910843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6E0E99E9-7CAF-420B-AF7F-EF04A9E16E08}"/>
                </a:ext>
              </a:extLst>
            </p:cNvPr>
            <p:cNvSpPr txBox="1"/>
            <p:nvPr/>
          </p:nvSpPr>
          <p:spPr>
            <a:xfrm>
              <a:off x="7237637" y="2975874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-2.0f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2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18FC005-CA17-47E4-AAC4-DA0C9C4171FC}"/>
                </a:ext>
              </a:extLst>
            </p:cNvPr>
            <p:cNvSpPr txBox="1"/>
            <p:nvPr/>
          </p:nvSpPr>
          <p:spPr>
            <a:xfrm>
              <a:off x="7467487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]]</a:t>
              </a:r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25EF675-09E0-41D9-8279-85E00E3C8BAF}"/>
              </a:ext>
            </a:extLst>
          </p:cNvPr>
          <p:cNvCxnSpPr>
            <a:cxnSpLocks/>
          </p:cNvCxnSpPr>
          <p:nvPr/>
        </p:nvCxnSpPr>
        <p:spPr>
          <a:xfrm>
            <a:off x="6812280" y="3372149"/>
            <a:ext cx="0" cy="26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FBF8B2BC-D83A-4278-924E-928852194EBD}"/>
              </a:ext>
            </a:extLst>
          </p:cNvPr>
          <p:cNvSpPr txBox="1"/>
          <p:nvPr/>
        </p:nvSpPr>
        <p:spPr>
          <a:xfrm>
            <a:off x="6843877" y="3364797"/>
            <a:ext cx="1351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Sort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largest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smallest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7CF197A9-F881-47A3-9EAB-9334E7CE6838}"/>
              </a:ext>
            </a:extLst>
          </p:cNvPr>
          <p:cNvCxnSpPr>
            <a:cxnSpLocks/>
          </p:cNvCxnSpPr>
          <p:nvPr/>
        </p:nvCxnSpPr>
        <p:spPr>
          <a:xfrm>
            <a:off x="6812280" y="4201706"/>
            <a:ext cx="0" cy="26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2462C8F2-E98C-498A-AA9C-CC0BE8417F65}"/>
              </a:ext>
            </a:extLst>
          </p:cNvPr>
          <p:cNvSpPr txBox="1"/>
          <p:nvPr/>
        </p:nvSpPr>
        <p:spPr>
          <a:xfrm>
            <a:off x="6065890" y="4507427"/>
            <a:ext cx="15559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Mix-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function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blend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order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42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2" grpId="0" animBg="1"/>
      <p:bldP spid="43" grpId="0" animBg="1"/>
      <p:bldP spid="57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46" name="Google Shape;146;p22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SCISSOR TEST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DITHERING</a:t>
            </a:r>
            <a:endParaRPr dirty="0"/>
          </a:p>
        </p:txBody>
      </p:sp>
      <p:sp>
        <p:nvSpPr>
          <p:cNvPr id="385" name="Google Shape;385;p35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DITHERING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DB2E7A9-F039-4D26-9E23-DF5E451F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58" y="880562"/>
            <a:ext cx="1438785" cy="11492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3302AAC-8EAA-4F27-A7F2-9A266FEF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558" y="2188428"/>
            <a:ext cx="1438785" cy="11657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260C9E9-D0F2-4AA7-B270-D20AAD2DD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558" y="3512730"/>
            <a:ext cx="1444657" cy="116570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E427416-2D03-43BB-B485-F004A3CE9BD2}"/>
              </a:ext>
            </a:extLst>
          </p:cNvPr>
          <p:cNvSpPr txBox="1"/>
          <p:nvPr/>
        </p:nvSpPr>
        <p:spPr>
          <a:xfrm>
            <a:off x="5682780" y="4678439"/>
            <a:ext cx="223081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http://alex-charlton.com/posts/Dithering_on_the_GPU/</a:t>
            </a:r>
          </a:p>
        </p:txBody>
      </p:sp>
      <p:sp>
        <p:nvSpPr>
          <p:cNvPr id="22" name="Google Shape;222;p27">
            <a:extLst>
              <a:ext uri="{FF2B5EF4-FFF2-40B4-BE49-F238E27FC236}">
                <a16:creationId xmlns:a16="http://schemas.microsoft.com/office/drawing/2014/main" id="{9DDE68E7-DD44-428A-A93A-D6B3BC3C040D}"/>
              </a:ext>
            </a:extLst>
          </p:cNvPr>
          <p:cNvSpPr txBox="1">
            <a:spLocks/>
          </p:cNvSpPr>
          <p:nvPr/>
        </p:nvSpPr>
        <p:spPr>
          <a:xfrm flipH="1">
            <a:off x="1825663" y="168805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Some devices have restricted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palette (8 Bit per Pixel)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Mixing of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to simulate missing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3BA4A8D-534A-4371-8874-D946DB0354FE}"/>
              </a:ext>
            </a:extLst>
          </p:cNvPr>
          <p:cNvSpPr txBox="1">
            <a:spLocks/>
          </p:cNvSpPr>
          <p:nvPr/>
        </p:nvSpPr>
        <p:spPr>
          <a:xfrm>
            <a:off x="579045" y="134200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Google Shape;222;p27">
            <a:extLst>
              <a:ext uri="{FF2B5EF4-FFF2-40B4-BE49-F238E27FC236}">
                <a16:creationId xmlns:a16="http://schemas.microsoft.com/office/drawing/2014/main" id="{85C458AC-172E-4950-BFC8-F31C56EE8912}"/>
              </a:ext>
            </a:extLst>
          </p:cNvPr>
          <p:cNvSpPr txBox="1">
            <a:spLocks/>
          </p:cNvSpPr>
          <p:nvPr/>
        </p:nvSpPr>
        <p:spPr>
          <a:xfrm flipH="1">
            <a:off x="1824115" y="2909491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Treshold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dithering </a:t>
            </a:r>
          </a:p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      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if (p&lt;t) then p=a else p=b;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Error diffusion dithering (rounding error compensated by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neighboring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pixels)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62FF1F2C-524D-4240-8A5B-4CAFF29C7294}"/>
              </a:ext>
            </a:extLst>
          </p:cNvPr>
          <p:cNvSpPr txBox="1">
            <a:spLocks/>
          </p:cNvSpPr>
          <p:nvPr/>
        </p:nvSpPr>
        <p:spPr>
          <a:xfrm>
            <a:off x="1136677" y="2563442"/>
            <a:ext cx="2422819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CATEGORIES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222;p27">
            <a:extLst>
              <a:ext uri="{FF2B5EF4-FFF2-40B4-BE49-F238E27FC236}">
                <a16:creationId xmlns:a16="http://schemas.microsoft.com/office/drawing/2014/main" id="{5E64B808-74EE-4D60-83F6-FCBB77B43D6B}"/>
              </a:ext>
            </a:extLst>
          </p:cNvPr>
          <p:cNvSpPr txBox="1">
            <a:spLocks/>
          </p:cNvSpPr>
          <p:nvPr/>
        </p:nvSpPr>
        <p:spPr>
          <a:xfrm flipH="1">
            <a:off x="7312698" y="1297145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Original image</a:t>
            </a:r>
          </a:p>
        </p:txBody>
      </p:sp>
      <p:sp>
        <p:nvSpPr>
          <p:cNvPr id="27" name="Google Shape;222;p27">
            <a:extLst>
              <a:ext uri="{FF2B5EF4-FFF2-40B4-BE49-F238E27FC236}">
                <a16:creationId xmlns:a16="http://schemas.microsoft.com/office/drawing/2014/main" id="{1A7CA317-A08D-4FC6-B997-6D6105EB9959}"/>
              </a:ext>
            </a:extLst>
          </p:cNvPr>
          <p:cNvSpPr txBox="1">
            <a:spLocks/>
          </p:cNvSpPr>
          <p:nvPr/>
        </p:nvSpPr>
        <p:spPr>
          <a:xfrm flipH="1">
            <a:off x="7312698" y="2462854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mage with 8 bit </a:t>
            </a:r>
            <a:r>
              <a:rPr lang="en-GB" sz="10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palette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Google Shape;222;p27">
            <a:extLst>
              <a:ext uri="{FF2B5EF4-FFF2-40B4-BE49-F238E27FC236}">
                <a16:creationId xmlns:a16="http://schemas.microsoft.com/office/drawing/2014/main" id="{3E988D35-13F7-4B0A-9B22-A42D730FC111}"/>
              </a:ext>
            </a:extLst>
          </p:cNvPr>
          <p:cNvSpPr txBox="1">
            <a:spLocks/>
          </p:cNvSpPr>
          <p:nvPr/>
        </p:nvSpPr>
        <p:spPr>
          <a:xfrm flipH="1">
            <a:off x="7312698" y="3879991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mage with dithering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765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t="-3000" b="-3000"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ANTI ALIASING</a:t>
            </a:r>
            <a:endParaRPr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20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7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45D3A32-CDDC-4BC6-A351-31E604C3B39E}"/>
              </a:ext>
            </a:extLst>
          </p:cNvPr>
          <p:cNvGrpSpPr/>
          <p:nvPr/>
        </p:nvGrpSpPr>
        <p:grpSpPr>
          <a:xfrm>
            <a:off x="6522910" y="1728699"/>
            <a:ext cx="1908348" cy="619213"/>
            <a:chOff x="6518563" y="3343187"/>
            <a:chExt cx="1908348" cy="619213"/>
          </a:xfrm>
        </p:grpSpPr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5C121AFB-FE81-4141-B57D-FFDEB0C229FD}"/>
                </a:ext>
              </a:extLst>
            </p:cNvPr>
            <p:cNvCxnSpPr>
              <a:cxnSpLocks/>
            </p:cNvCxnSpPr>
            <p:nvPr/>
          </p:nvCxnSpPr>
          <p:spPr>
            <a:xfrm>
              <a:off x="6518563" y="3962400"/>
              <a:ext cx="325582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1063B87B-B757-4652-9EA1-E55BEBB8DC15}"/>
                </a:ext>
              </a:extLst>
            </p:cNvPr>
            <p:cNvCxnSpPr>
              <a:cxnSpLocks/>
            </p:cNvCxnSpPr>
            <p:nvPr/>
          </p:nvCxnSpPr>
          <p:spPr>
            <a:xfrm>
              <a:off x="6667500" y="3816927"/>
              <a:ext cx="667155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E2D0130D-7EB9-45A6-BEEC-8D50EFFD987D}"/>
                </a:ext>
              </a:extLst>
            </p:cNvPr>
            <p:cNvCxnSpPr>
              <a:cxnSpLocks/>
            </p:cNvCxnSpPr>
            <p:nvPr/>
          </p:nvCxnSpPr>
          <p:spPr>
            <a:xfrm>
              <a:off x="7154456" y="3647987"/>
              <a:ext cx="476960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F9E7CC2E-4169-49C2-876F-4B31BE3BF6C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951" y="3343187"/>
              <a:ext cx="476960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4307963D-A27C-458C-9C16-B3F414F2E9BC}"/>
                </a:ext>
              </a:extLst>
            </p:cNvPr>
            <p:cNvCxnSpPr>
              <a:cxnSpLocks/>
            </p:cNvCxnSpPr>
            <p:nvPr/>
          </p:nvCxnSpPr>
          <p:spPr>
            <a:xfrm>
              <a:off x="7471063" y="3491345"/>
              <a:ext cx="667155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4BE3D564-4E58-4725-B19E-81AE7B13C133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 flipV="1">
            <a:off x="7146760" y="2031241"/>
            <a:ext cx="1304512" cy="1428468"/>
          </a:xfrm>
          <a:prstGeom prst="curvedConnector3">
            <a:avLst>
              <a:gd name="adj1" fmla="val -17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6003472" y="2974459"/>
            <a:ext cx="24478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045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85679BD3-99E8-4A95-BC34-AA153EF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3059348"/>
            <a:ext cx="2339293" cy="12188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745672" y="3235819"/>
            <a:ext cx="24478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F5AC253-5A3D-4810-AE82-908468CE22D9}"/>
              </a:ext>
            </a:extLst>
          </p:cNvPr>
          <p:cNvSpPr txBox="1">
            <a:spLocks/>
          </p:cNvSpPr>
          <p:nvPr/>
        </p:nvSpPr>
        <p:spPr>
          <a:xfrm>
            <a:off x="-401685" y="2924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4565A42-CE37-4E82-B457-571C9665BE42}"/>
              </a:ext>
            </a:extLst>
          </p:cNvPr>
          <p:cNvSpPr/>
          <p:nvPr/>
        </p:nvSpPr>
        <p:spPr>
          <a:xfrm>
            <a:off x="7003752" y="3566534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62E2963-05F9-40BE-AA25-DA461F11AC58}"/>
              </a:ext>
            </a:extLst>
          </p:cNvPr>
          <p:cNvSpPr/>
          <p:nvPr/>
        </p:nvSpPr>
        <p:spPr>
          <a:xfrm>
            <a:off x="7027417" y="3613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1ADA712D-7D5E-4318-B155-9521BD2318B9}"/>
              </a:ext>
            </a:extLst>
          </p:cNvPr>
          <p:cNvSpPr/>
          <p:nvPr/>
        </p:nvSpPr>
        <p:spPr>
          <a:xfrm>
            <a:off x="7093954" y="3595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CEE6158-2C1B-4CFA-B6F5-891868E0F060}"/>
              </a:ext>
            </a:extLst>
          </p:cNvPr>
          <p:cNvSpPr/>
          <p:nvPr/>
        </p:nvSpPr>
        <p:spPr>
          <a:xfrm>
            <a:off x="7027417" y="3677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5799CA9-8732-473C-9F76-1B63D1C874AC}"/>
              </a:ext>
            </a:extLst>
          </p:cNvPr>
          <p:cNvSpPr/>
          <p:nvPr/>
        </p:nvSpPr>
        <p:spPr>
          <a:xfrm>
            <a:off x="7093954" y="3659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5C57527-C874-4D4C-8713-42AFAE412F77}"/>
              </a:ext>
            </a:extLst>
          </p:cNvPr>
          <p:cNvSpPr/>
          <p:nvPr/>
        </p:nvSpPr>
        <p:spPr>
          <a:xfrm>
            <a:off x="7003751" y="3566534"/>
            <a:ext cx="156739" cy="158400"/>
          </a:xfrm>
          <a:prstGeom prst="rect">
            <a:avLst/>
          </a:prstGeom>
          <a:solidFill>
            <a:schemeClr val="accent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1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745672" y="3235819"/>
            <a:ext cx="2447800" cy="57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F5AC253-5A3D-4810-AE82-908468CE22D9}"/>
              </a:ext>
            </a:extLst>
          </p:cNvPr>
          <p:cNvSpPr txBox="1">
            <a:spLocks/>
          </p:cNvSpPr>
          <p:nvPr/>
        </p:nvSpPr>
        <p:spPr>
          <a:xfrm>
            <a:off x="-401685" y="2924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687EA5-5F81-47B5-96B6-91B5AD3E7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282" b="9886"/>
          <a:stretch/>
        </p:blipFill>
        <p:spPr>
          <a:xfrm>
            <a:off x="4027986" y="3059348"/>
            <a:ext cx="1624465" cy="127188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68FBB2A-6540-475D-B17C-804454473896}"/>
              </a:ext>
            </a:extLst>
          </p:cNvPr>
          <p:cNvGrpSpPr/>
          <p:nvPr/>
        </p:nvGrpSpPr>
        <p:grpSpPr>
          <a:xfrm>
            <a:off x="6512542" y="3176930"/>
            <a:ext cx="1914369" cy="785470"/>
            <a:chOff x="6512542" y="3176930"/>
            <a:chExt cx="1914369" cy="78547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409A8F3-25E6-42D4-AAD5-C813EC95BBA4}"/>
                </a:ext>
              </a:extLst>
            </p:cNvPr>
            <p:cNvGrpSpPr/>
            <p:nvPr/>
          </p:nvGrpSpPr>
          <p:grpSpPr>
            <a:xfrm>
              <a:off x="6518563" y="3343187"/>
              <a:ext cx="1908348" cy="619213"/>
              <a:chOff x="6518563" y="3343187"/>
              <a:chExt cx="1908348" cy="619213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B2EBFAAB-6CB4-473A-95BA-0C348CB3B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563" y="3962400"/>
                <a:ext cx="325582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9A55B9ED-9476-4C8D-9692-F8E81BFE3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7500" y="3816927"/>
                <a:ext cx="667155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8B6743BD-0336-41DF-808A-00095E3E2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4456" y="3647987"/>
                <a:ext cx="476960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903FAE36-404D-44F3-A88B-F3AB290737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9951" y="3343187"/>
                <a:ext cx="476960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D5152F8A-571D-4F39-A6A1-8AE42BE30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1063" y="3491345"/>
                <a:ext cx="667155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E33D8EB-9CFC-413D-9A53-B7920099E1A4}"/>
                </a:ext>
              </a:extLst>
            </p:cNvPr>
            <p:cNvCxnSpPr>
              <a:cxnSpLocks/>
            </p:cNvCxnSpPr>
            <p:nvPr/>
          </p:nvCxnSpPr>
          <p:spPr>
            <a:xfrm>
              <a:off x="7794993" y="33431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8EBD1162-4DE5-409C-B8BD-984D003014F8}"/>
                </a:ext>
              </a:extLst>
            </p:cNvPr>
            <p:cNvCxnSpPr>
              <a:cxnSpLocks/>
            </p:cNvCxnSpPr>
            <p:nvPr/>
          </p:nvCxnSpPr>
          <p:spPr>
            <a:xfrm>
              <a:off x="6999498" y="3652228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8CC9B973-8F0B-4CB1-BED4-A8C07FADBDC0}"/>
                </a:ext>
              </a:extLst>
            </p:cNvPr>
            <p:cNvCxnSpPr>
              <a:cxnSpLocks/>
            </p:cNvCxnSpPr>
            <p:nvPr/>
          </p:nvCxnSpPr>
          <p:spPr>
            <a:xfrm>
              <a:off x="6835063" y="36479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3B1D01C3-4531-48CC-8A04-02A11435F4D1}"/>
                </a:ext>
              </a:extLst>
            </p:cNvPr>
            <p:cNvCxnSpPr>
              <a:cxnSpLocks/>
            </p:cNvCxnSpPr>
            <p:nvPr/>
          </p:nvCxnSpPr>
          <p:spPr>
            <a:xfrm>
              <a:off x="6512542" y="3814240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AB454C2-2357-4AD9-9F38-80598245CCFC}"/>
                </a:ext>
              </a:extLst>
            </p:cNvPr>
            <p:cNvCxnSpPr>
              <a:cxnSpLocks/>
            </p:cNvCxnSpPr>
            <p:nvPr/>
          </p:nvCxnSpPr>
          <p:spPr>
            <a:xfrm>
              <a:off x="7309178" y="3491345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26ACE22-ADA9-4470-8F25-ABB241FF8087}"/>
                </a:ext>
              </a:extLst>
            </p:cNvPr>
            <p:cNvCxnSpPr>
              <a:cxnSpLocks/>
            </p:cNvCxnSpPr>
            <p:nvPr/>
          </p:nvCxnSpPr>
          <p:spPr>
            <a:xfrm>
              <a:off x="7631416" y="36479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F3706B1F-77BA-49C4-A11D-1C80D23BAE54}"/>
                </a:ext>
              </a:extLst>
            </p:cNvPr>
            <p:cNvCxnSpPr>
              <a:cxnSpLocks/>
            </p:cNvCxnSpPr>
            <p:nvPr/>
          </p:nvCxnSpPr>
          <p:spPr>
            <a:xfrm>
              <a:off x="8110510" y="3176930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85679BD3-99E8-4A95-BC34-AA153EFCAB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6000"/>
          </a:blip>
          <a:stretch>
            <a:fillRect/>
          </a:stretch>
        </p:blipFill>
        <p:spPr>
          <a:xfrm>
            <a:off x="6178863" y="3059348"/>
            <a:ext cx="2339293" cy="1218843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FB19D2EC-1D46-4E99-B604-C853F2974668}"/>
              </a:ext>
            </a:extLst>
          </p:cNvPr>
          <p:cNvSpPr/>
          <p:nvPr/>
        </p:nvSpPr>
        <p:spPr>
          <a:xfrm>
            <a:off x="7003752" y="3566534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2E6C597-4B0F-4F97-B6C0-DA3452B4C9D2}"/>
              </a:ext>
            </a:extLst>
          </p:cNvPr>
          <p:cNvSpPr/>
          <p:nvPr/>
        </p:nvSpPr>
        <p:spPr>
          <a:xfrm>
            <a:off x="7027417" y="3613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844B498-7ADD-47CA-AF7D-EE9F02037FAD}"/>
              </a:ext>
            </a:extLst>
          </p:cNvPr>
          <p:cNvSpPr/>
          <p:nvPr/>
        </p:nvSpPr>
        <p:spPr>
          <a:xfrm>
            <a:off x="7093954" y="3595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EA4A41E-3728-4370-90DA-7BCDE5AEBA45}"/>
              </a:ext>
            </a:extLst>
          </p:cNvPr>
          <p:cNvSpPr/>
          <p:nvPr/>
        </p:nvSpPr>
        <p:spPr>
          <a:xfrm>
            <a:off x="7027417" y="3677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CF7884E-B3AE-440E-892F-0592B7C48B89}"/>
              </a:ext>
            </a:extLst>
          </p:cNvPr>
          <p:cNvSpPr/>
          <p:nvPr/>
        </p:nvSpPr>
        <p:spPr>
          <a:xfrm>
            <a:off x="7093954" y="3659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Google Shape;222;p27">
            <a:extLst>
              <a:ext uri="{FF2B5EF4-FFF2-40B4-BE49-F238E27FC236}">
                <a16:creationId xmlns:a16="http://schemas.microsoft.com/office/drawing/2014/main" id="{1D4E41D2-9629-459F-878C-2270C0AC1275}"/>
              </a:ext>
            </a:extLst>
          </p:cNvPr>
          <p:cNvSpPr txBox="1">
            <a:spLocks/>
          </p:cNvSpPr>
          <p:nvPr/>
        </p:nvSpPr>
        <p:spPr>
          <a:xfrm flipH="1">
            <a:off x="740217" y="3677290"/>
            <a:ext cx="2447800" cy="57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shader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computes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only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once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depth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and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stencil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buffer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determine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subsample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coverage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BF77E854-D13B-4C64-9D91-DE7858EF5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9730" y="3840577"/>
            <a:ext cx="681755" cy="681755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C0F88D36-2118-42D3-84B4-76DDE3A7DF7C}"/>
              </a:ext>
            </a:extLst>
          </p:cNvPr>
          <p:cNvSpPr txBox="1"/>
          <p:nvPr/>
        </p:nvSpPr>
        <p:spPr>
          <a:xfrm>
            <a:off x="3052664" y="4522332"/>
            <a:ext cx="950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Andere Techniken?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270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610870" y="405336"/>
            <a:ext cx="447211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</a:t>
            </a:r>
            <a:r>
              <a:rPr lang="en-GB" dirty="0"/>
              <a:t>VIDIA DEEP LEARNING SUPER SAMPLING</a:t>
            </a:r>
            <a:endParaRPr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942000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IDEA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2553718"/>
            <a:ext cx="17340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Rendering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fewer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and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then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using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deep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learning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neural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network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contruct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higher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images</a:t>
            </a:r>
            <a:endParaRPr lang="de-DE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high frame rate and high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image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resolution</a:t>
            </a:r>
            <a:endParaRPr lang="en-GB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pic>
        <p:nvPicPr>
          <p:cNvPr id="23" name="Picture 2" descr="Reiseführer Tokio: Warum du im Jahr 2020 hinreisen musst">
            <a:extLst>
              <a:ext uri="{FF2B5EF4-FFF2-40B4-BE49-F238E27FC236}">
                <a16:creationId xmlns:a16="http://schemas.microsoft.com/office/drawing/2014/main" id="{745145D0-E87C-4D6D-BC2E-10DAB8484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35627" y="1797256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iseführer Tokio: Warum du im Jahr 2020 hinreisen musst">
            <a:extLst>
              <a:ext uri="{FF2B5EF4-FFF2-40B4-BE49-F238E27FC236}">
                <a16:creationId xmlns:a16="http://schemas.microsoft.com/office/drawing/2014/main" id="{49573065-EB96-4009-86FF-81E435E5E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72467" y="1836927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iseführer Tokio: Warum du im Jahr 2020 hinreisen musst">
            <a:extLst>
              <a:ext uri="{FF2B5EF4-FFF2-40B4-BE49-F238E27FC236}">
                <a16:creationId xmlns:a16="http://schemas.microsoft.com/office/drawing/2014/main" id="{1A7ABD3F-2405-4A8F-A648-C70964372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633422" y="1902396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iseführer Tokio: Warum du im Jahr 2020 hinreisen musst">
            <a:extLst>
              <a:ext uri="{FF2B5EF4-FFF2-40B4-BE49-F238E27FC236}">
                <a16:creationId xmlns:a16="http://schemas.microsoft.com/office/drawing/2014/main" id="{39E0C982-F92C-4FC1-A79F-4AFDDEB0A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36167" y="2764527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iseführer Tokio: Warum du im Jahr 2020 hinreisen musst">
            <a:extLst>
              <a:ext uri="{FF2B5EF4-FFF2-40B4-BE49-F238E27FC236}">
                <a16:creationId xmlns:a16="http://schemas.microsoft.com/office/drawing/2014/main" id="{F4C4E95B-98AD-4BC2-9A0D-59A442688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93788" y="2804198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iseführer Tokio: Warum du im Jahr 2020 hinreisen musst">
            <a:extLst>
              <a:ext uri="{FF2B5EF4-FFF2-40B4-BE49-F238E27FC236}">
                <a16:creationId xmlns:a16="http://schemas.microsoft.com/office/drawing/2014/main" id="{C36EFE1D-12CF-4A7F-85CB-55F94601C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651409" y="2869667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330;p30">
            <a:extLst>
              <a:ext uri="{FF2B5EF4-FFF2-40B4-BE49-F238E27FC236}">
                <a16:creationId xmlns:a16="http://schemas.microsoft.com/office/drawing/2014/main" id="{3141FF37-8F90-4EE1-BBC6-92A853A2246C}"/>
              </a:ext>
            </a:extLst>
          </p:cNvPr>
          <p:cNvSpPr txBox="1">
            <a:spLocks/>
          </p:cNvSpPr>
          <p:nvPr/>
        </p:nvSpPr>
        <p:spPr>
          <a:xfrm flipH="1">
            <a:off x="3268060" y="1495322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1080p aliased, jittered pixels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2" name="Google Shape;330;p30">
            <a:extLst>
              <a:ext uri="{FF2B5EF4-FFF2-40B4-BE49-F238E27FC236}">
                <a16:creationId xmlns:a16="http://schemas.microsoft.com/office/drawing/2014/main" id="{D8351DA8-F7A3-4DA5-8F45-3ECAB649D1E7}"/>
              </a:ext>
            </a:extLst>
          </p:cNvPr>
          <p:cNvSpPr txBox="1">
            <a:spLocks/>
          </p:cNvSpPr>
          <p:nvPr/>
        </p:nvSpPr>
        <p:spPr>
          <a:xfrm flipH="1">
            <a:off x="3268060" y="3501050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1080p motion vectors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002AFFC-8D03-49C1-9F85-7144635CC47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4855273" y="2297736"/>
            <a:ext cx="1069767" cy="756359"/>
          </a:xfrm>
          <a:prstGeom prst="rect">
            <a:avLst/>
          </a:prstGeom>
        </p:spPr>
      </p:pic>
      <p:pic>
        <p:nvPicPr>
          <p:cNvPr id="34" name="Picture 2" descr="Reiseführer Tokio: Warum du im Jahr 2020 hinreisen musst">
            <a:extLst>
              <a:ext uri="{FF2B5EF4-FFF2-40B4-BE49-F238E27FC236}">
                <a16:creationId xmlns:a16="http://schemas.microsoft.com/office/drawing/2014/main" id="{2E500786-B23D-49F4-880F-6A41C977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84" y="2333923"/>
            <a:ext cx="1279700" cy="7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iseführer Tokio: Warum du im Jahr 2020 hinreisen musst">
            <a:extLst>
              <a:ext uri="{FF2B5EF4-FFF2-40B4-BE49-F238E27FC236}">
                <a16:creationId xmlns:a16="http://schemas.microsoft.com/office/drawing/2014/main" id="{FD71A262-6B4E-4F7B-8E3B-E2F38C4F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28" y="2333923"/>
            <a:ext cx="1279700" cy="7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DE99D52-6D52-40F3-A443-1CBF6905693F}"/>
              </a:ext>
            </a:extLst>
          </p:cNvPr>
          <p:cNvCxnSpPr>
            <a:cxnSpLocks/>
          </p:cNvCxnSpPr>
          <p:nvPr/>
        </p:nvCxnSpPr>
        <p:spPr>
          <a:xfrm>
            <a:off x="4682003" y="2935705"/>
            <a:ext cx="226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8A25C7-2BA7-4C7B-8CBB-D7682D49E2A4}"/>
              </a:ext>
            </a:extLst>
          </p:cNvPr>
          <p:cNvCxnSpPr>
            <a:cxnSpLocks/>
          </p:cNvCxnSpPr>
          <p:nvPr/>
        </p:nvCxnSpPr>
        <p:spPr>
          <a:xfrm>
            <a:off x="5839267" y="2935705"/>
            <a:ext cx="318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40861A3-DF84-4A70-A2F4-8D12762E2DD5}"/>
              </a:ext>
            </a:extLst>
          </p:cNvPr>
          <p:cNvCxnSpPr>
            <a:cxnSpLocks/>
          </p:cNvCxnSpPr>
          <p:nvPr/>
        </p:nvCxnSpPr>
        <p:spPr>
          <a:xfrm flipH="1">
            <a:off x="5839267" y="2512227"/>
            <a:ext cx="270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2A23313-75FE-4413-BC49-C6D1FA130E2A}"/>
              </a:ext>
            </a:extLst>
          </p:cNvPr>
          <p:cNvCxnSpPr>
            <a:cxnSpLocks/>
          </p:cNvCxnSpPr>
          <p:nvPr/>
        </p:nvCxnSpPr>
        <p:spPr>
          <a:xfrm>
            <a:off x="4682003" y="2511055"/>
            <a:ext cx="226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330;p30">
            <a:extLst>
              <a:ext uri="{FF2B5EF4-FFF2-40B4-BE49-F238E27FC236}">
                <a16:creationId xmlns:a16="http://schemas.microsoft.com/office/drawing/2014/main" id="{3475A8CB-C98E-4F36-9BC6-3885BE511E65}"/>
              </a:ext>
            </a:extLst>
          </p:cNvPr>
          <p:cNvSpPr txBox="1">
            <a:spLocks/>
          </p:cNvSpPr>
          <p:nvPr/>
        </p:nvSpPr>
        <p:spPr>
          <a:xfrm flipH="1">
            <a:off x="6169284" y="551549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1. Estimate next frame with motion vector and previous output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244F791-36F9-4438-8919-A92A47CE414D}"/>
              </a:ext>
            </a:extLst>
          </p:cNvPr>
          <p:cNvCxnSpPr>
            <a:stCxn id="34" idx="2"/>
            <a:endCxn id="29" idx="3"/>
          </p:cNvCxnSpPr>
          <p:nvPr/>
        </p:nvCxnSpPr>
        <p:spPr>
          <a:xfrm rot="5400000">
            <a:off x="5648365" y="2028278"/>
            <a:ext cx="134953" cy="2186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330;p30">
            <a:extLst>
              <a:ext uri="{FF2B5EF4-FFF2-40B4-BE49-F238E27FC236}">
                <a16:creationId xmlns:a16="http://schemas.microsoft.com/office/drawing/2014/main" id="{BF0111FD-91C8-40F5-A686-3DA0E1B597D7}"/>
              </a:ext>
            </a:extLst>
          </p:cNvPr>
          <p:cNvSpPr txBox="1">
            <a:spLocks/>
          </p:cNvSpPr>
          <p:nvPr/>
        </p:nvSpPr>
        <p:spPr>
          <a:xfrm flipH="1">
            <a:off x="4855273" y="3142461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Temporal Feedback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3" name="Google Shape;330;p30">
            <a:extLst>
              <a:ext uri="{FF2B5EF4-FFF2-40B4-BE49-F238E27FC236}">
                <a16:creationId xmlns:a16="http://schemas.microsoft.com/office/drawing/2014/main" id="{6D7D1920-0FC5-4DA9-81F3-4739699A252B}"/>
              </a:ext>
            </a:extLst>
          </p:cNvPr>
          <p:cNvSpPr txBox="1">
            <a:spLocks/>
          </p:cNvSpPr>
          <p:nvPr/>
        </p:nvSpPr>
        <p:spPr>
          <a:xfrm flipH="1">
            <a:off x="4518284" y="2173463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Convolutional Autoencoder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4" name="Google Shape;330;p30">
            <a:extLst>
              <a:ext uri="{FF2B5EF4-FFF2-40B4-BE49-F238E27FC236}">
                <a16:creationId xmlns:a16="http://schemas.microsoft.com/office/drawing/2014/main" id="{0EB058A0-1EA6-4107-BD78-2778EBB2ABDC}"/>
              </a:ext>
            </a:extLst>
          </p:cNvPr>
          <p:cNvSpPr txBox="1">
            <a:spLocks/>
          </p:cNvSpPr>
          <p:nvPr/>
        </p:nvSpPr>
        <p:spPr>
          <a:xfrm flipH="1">
            <a:off x="5913522" y="2085289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4k Anti-Aliased Output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Google Shape;330;p30">
            <a:extLst>
              <a:ext uri="{FF2B5EF4-FFF2-40B4-BE49-F238E27FC236}">
                <a16:creationId xmlns:a16="http://schemas.microsoft.com/office/drawing/2014/main" id="{8FE29563-BA2D-4EA5-8D7A-855337EFA5C6}"/>
              </a:ext>
            </a:extLst>
          </p:cNvPr>
          <p:cNvSpPr txBox="1">
            <a:spLocks/>
          </p:cNvSpPr>
          <p:nvPr/>
        </p:nvSpPr>
        <p:spPr>
          <a:xfrm flipH="1">
            <a:off x="7460502" y="2080419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16k Anti-Aliased Output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6" name="Google Shape;330;p30">
            <a:extLst>
              <a:ext uri="{FF2B5EF4-FFF2-40B4-BE49-F238E27FC236}">
                <a16:creationId xmlns:a16="http://schemas.microsoft.com/office/drawing/2014/main" id="{F1B8EFEB-F981-4847-8A6E-5C26688D5286}"/>
              </a:ext>
            </a:extLst>
          </p:cNvPr>
          <p:cNvSpPr txBox="1">
            <a:spLocks/>
          </p:cNvSpPr>
          <p:nvPr/>
        </p:nvSpPr>
        <p:spPr>
          <a:xfrm flipH="1">
            <a:off x="6169284" y="873567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2. Compare input to output to improve network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7" name="Google Shape;330;p30">
            <a:extLst>
              <a:ext uri="{FF2B5EF4-FFF2-40B4-BE49-F238E27FC236}">
                <a16:creationId xmlns:a16="http://schemas.microsoft.com/office/drawing/2014/main" id="{54FF93E3-37FA-4784-9858-A2C76338D4EB}"/>
              </a:ext>
            </a:extLst>
          </p:cNvPr>
          <p:cNvSpPr txBox="1">
            <a:spLocks/>
          </p:cNvSpPr>
          <p:nvPr/>
        </p:nvSpPr>
        <p:spPr>
          <a:xfrm flipH="1">
            <a:off x="6169284" y="1080595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3. Compare output to ultra-high quality output to further improve network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8E23A4B-EF65-40BD-B665-721DC911807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7448984" y="2694009"/>
            <a:ext cx="2442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49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610870" y="405336"/>
            <a:ext cx="447211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</a:t>
            </a:r>
            <a:r>
              <a:rPr lang="en-GB" dirty="0"/>
              <a:t>VIDIA DEEP LEARNING SUPER SAMPLING</a:t>
            </a:r>
            <a:endParaRPr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942000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IDEA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2553718"/>
            <a:ext cx="17340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Rendering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fewer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and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then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using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deep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learning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neural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network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contruct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higher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images</a:t>
            </a:r>
            <a:endParaRPr lang="de-DE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high frame rate and high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image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resolution</a:t>
            </a:r>
            <a:endParaRPr lang="en-GB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6771B2F-6956-45E9-9F2B-FD636487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712" y="1351536"/>
            <a:ext cx="4775418" cy="26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RESOURCES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3" name="Google Shape;463;p40"/>
          <p:cNvSpPr txBox="1">
            <a:spLocks noGrp="1"/>
          </p:cNvSpPr>
          <p:nvPr>
            <p:ph type="body" idx="1"/>
          </p:nvPr>
        </p:nvSpPr>
        <p:spPr>
          <a:xfrm>
            <a:off x="948600" y="13361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Did you like the resources on this template? Get them for free at our other websites.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VECTORS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 human resources 11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 social media 24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PHOTOS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Reflection of rocky mountains and sky on beautiful lake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Breathtaking view of sunnylvsfjorden fjord and famous seven sisters waterfall; norway 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elevated view of a businessman running downstairs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Two male businessman talking at workplace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 looking at top of skyscraper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 boat moored on the idyllic lake near the rocky mountains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Leopard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4" name="Google Shape;464;p40"/>
          <p:cNvSpPr txBox="1">
            <a:spLocks noGrp="1"/>
          </p:cNvSpPr>
          <p:nvPr>
            <p:ph type="body" idx="1"/>
          </p:nvPr>
        </p:nvSpPr>
        <p:spPr>
          <a:xfrm>
            <a:off x="4818500" y="2835335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Rear view of a man with black backpack standing on bridge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 of corporate people working in the office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Elegant man talking at phone low angle shot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 shot woman holding a tablet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Silhouette of a person's hand holding paper airplane against dramatic sky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Railway train tracks with platforms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SCISSOR TEST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C296030-E5AE-4851-A205-A29DBD49044E}"/>
              </a:ext>
            </a:extLst>
          </p:cNvPr>
          <p:cNvSpPr txBox="1"/>
          <p:nvPr/>
        </p:nvSpPr>
        <p:spPr>
          <a:xfrm>
            <a:off x="2301694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discards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fall outside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rectangular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portion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screen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6B5D23C-0B30-4DD7-A003-D0EAEC1F0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138" y="2024043"/>
            <a:ext cx="190116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glViewport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(200,200,100,100);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glScissor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(200,200,100,100);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(GL_SCISSOR_TEST);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(GL_COLOR_BUFFER_BIT);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9F520F7-94FE-43AF-AF9B-9775A5FF9D9B}"/>
              </a:ext>
            </a:extLst>
          </p:cNvPr>
          <p:cNvSpPr txBox="1">
            <a:spLocks/>
          </p:cNvSpPr>
          <p:nvPr/>
        </p:nvSpPr>
        <p:spPr>
          <a:xfrm>
            <a:off x="1411137" y="1613934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OPENGL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54ADFD30-7787-4077-BC81-BD5C7C9DC17B}"/>
              </a:ext>
            </a:extLst>
          </p:cNvPr>
          <p:cNvSpPr/>
          <p:nvPr/>
        </p:nvSpPr>
        <p:spPr>
          <a:xfrm rot="4529544">
            <a:off x="6079506" y="2364970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8E04D33-E83D-402C-9401-99E0D6D5B3E7}"/>
              </a:ext>
            </a:extLst>
          </p:cNvPr>
          <p:cNvSpPr/>
          <p:nvPr/>
        </p:nvSpPr>
        <p:spPr>
          <a:xfrm>
            <a:off x="5440705" y="2342933"/>
            <a:ext cx="1444947" cy="530729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32A35E3B-87D5-493D-A353-5680368CA0F7}"/>
              </a:ext>
            </a:extLst>
          </p:cNvPr>
          <p:cNvSpPr/>
          <p:nvPr/>
        </p:nvSpPr>
        <p:spPr>
          <a:xfrm rot="2440919">
            <a:off x="4666469" y="2313575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AB133E-92F4-478C-B95E-C99D079A1756}"/>
              </a:ext>
            </a:extLst>
          </p:cNvPr>
          <p:cNvSpPr/>
          <p:nvPr/>
        </p:nvSpPr>
        <p:spPr>
          <a:xfrm>
            <a:off x="5055103" y="1950076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BE1EEE-6073-4FE8-ACCB-805DC06B9D25}"/>
              </a:ext>
            </a:extLst>
          </p:cNvPr>
          <p:cNvSpPr/>
          <p:nvPr/>
        </p:nvSpPr>
        <p:spPr>
          <a:xfrm>
            <a:off x="4224757" y="1724605"/>
            <a:ext cx="830346" cy="198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4AAC2C1-7F7F-495B-B0A7-546B99C64BD6}"/>
              </a:ext>
            </a:extLst>
          </p:cNvPr>
          <p:cNvSpPr/>
          <p:nvPr/>
        </p:nvSpPr>
        <p:spPr>
          <a:xfrm>
            <a:off x="7276350" y="2080443"/>
            <a:ext cx="830346" cy="198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7D1EDE48-5512-4820-A9ED-ECC13FC6EBFA}"/>
              </a:ext>
            </a:extLst>
          </p:cNvPr>
          <p:cNvSpPr txBox="1">
            <a:spLocks/>
          </p:cNvSpPr>
          <p:nvPr/>
        </p:nvSpPr>
        <p:spPr>
          <a:xfrm>
            <a:off x="4785771" y="1645173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EXAMPLE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8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STENCIL TEST</a:t>
            </a:r>
            <a:endParaRPr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STENCIL TEST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Rechteck 409">
            <a:extLst>
              <a:ext uri="{FF2B5EF4-FFF2-40B4-BE49-F238E27FC236}">
                <a16:creationId xmlns:a16="http://schemas.microsoft.com/office/drawing/2014/main" id="{DE68A31C-D0CA-4222-8376-BB35AFFEEDB8}"/>
              </a:ext>
            </a:extLst>
          </p:cNvPr>
          <p:cNvSpPr/>
          <p:nvPr/>
        </p:nvSpPr>
        <p:spPr>
          <a:xfrm>
            <a:off x="4835030" y="1549400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1" name="Rechteck 410">
            <a:extLst>
              <a:ext uri="{FF2B5EF4-FFF2-40B4-BE49-F238E27FC236}">
                <a16:creationId xmlns:a16="http://schemas.microsoft.com/office/drawing/2014/main" id="{9D601432-C227-4BC1-9F75-A20F440B2D26}"/>
              </a:ext>
            </a:extLst>
          </p:cNvPr>
          <p:cNvSpPr/>
          <p:nvPr/>
        </p:nvSpPr>
        <p:spPr>
          <a:xfrm>
            <a:off x="4987430" y="198120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2" name="Rechteck 411">
            <a:extLst>
              <a:ext uri="{FF2B5EF4-FFF2-40B4-BE49-F238E27FC236}">
                <a16:creationId xmlns:a16="http://schemas.microsoft.com/office/drawing/2014/main" id="{7DEFA22D-785F-4F9C-A238-12223B8BCEFF}"/>
              </a:ext>
            </a:extLst>
          </p:cNvPr>
          <p:cNvSpPr/>
          <p:nvPr/>
        </p:nvSpPr>
        <p:spPr>
          <a:xfrm>
            <a:off x="4987430" y="25463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3" name="Rechteck 412">
            <a:extLst>
              <a:ext uri="{FF2B5EF4-FFF2-40B4-BE49-F238E27FC236}">
                <a16:creationId xmlns:a16="http://schemas.microsoft.com/office/drawing/2014/main" id="{4BCC3B33-2ED6-4B0E-A095-E5E60AAC3702}"/>
              </a:ext>
            </a:extLst>
          </p:cNvPr>
          <p:cNvSpPr/>
          <p:nvPr/>
        </p:nvSpPr>
        <p:spPr>
          <a:xfrm>
            <a:off x="4987430" y="31178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5F92E8-56A1-435E-819C-7083A8D82ABB}"/>
              </a:ext>
            </a:extLst>
          </p:cNvPr>
          <p:cNvSpPr txBox="1"/>
          <p:nvPr/>
        </p:nvSpPr>
        <p:spPr>
          <a:xfrm>
            <a:off x="4835030" y="1549400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1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8B39E6E8-A78F-4E15-9145-E3CA486DA7CA}"/>
              </a:ext>
            </a:extLst>
          </p:cNvPr>
          <p:cNvSpPr txBox="1"/>
          <p:nvPr/>
        </p:nvSpPr>
        <p:spPr>
          <a:xfrm>
            <a:off x="5273180" y="203857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Depth Buffer/Z-Buffer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84015E05-D938-462A-B198-E372F059DDA4}"/>
              </a:ext>
            </a:extLst>
          </p:cNvPr>
          <p:cNvSpPr txBox="1"/>
          <p:nvPr/>
        </p:nvSpPr>
        <p:spPr>
          <a:xfrm>
            <a:off x="5601400" y="2602584"/>
            <a:ext cx="84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CFDABF8D-0C25-466F-B70E-2895A056961C}"/>
              </a:ext>
            </a:extLst>
          </p:cNvPr>
          <p:cNvSpPr txBox="1"/>
          <p:nvPr/>
        </p:nvSpPr>
        <p:spPr>
          <a:xfrm>
            <a:off x="5551590" y="3161269"/>
            <a:ext cx="92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Stencil 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0" name="Textfeld 419">
            <a:extLst>
              <a:ext uri="{FF2B5EF4-FFF2-40B4-BE49-F238E27FC236}">
                <a16:creationId xmlns:a16="http://schemas.microsoft.com/office/drawing/2014/main" id="{AD860846-B1C6-4FBC-941F-B152FE1A1EBA}"/>
              </a:ext>
            </a:extLst>
          </p:cNvPr>
          <p:cNvSpPr txBox="1"/>
          <p:nvPr/>
        </p:nvSpPr>
        <p:spPr>
          <a:xfrm>
            <a:off x="7343485" y="3126307"/>
            <a:ext cx="171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8-bit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stencil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(256 possible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values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r>
              <a:rPr lang="en-GB" sz="8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discard fragments for certain values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421" name="Gerade Verbindung mit Pfeil 420">
            <a:extLst>
              <a:ext uri="{FF2B5EF4-FFF2-40B4-BE49-F238E27FC236}">
                <a16:creationId xmlns:a16="http://schemas.microsoft.com/office/drawing/2014/main" id="{0EE4255F-9DC4-4174-B63E-A4238582A1CE}"/>
              </a:ext>
            </a:extLst>
          </p:cNvPr>
          <p:cNvCxnSpPr>
            <a:cxnSpLocks/>
          </p:cNvCxnSpPr>
          <p:nvPr/>
        </p:nvCxnSpPr>
        <p:spPr>
          <a:xfrm flipH="1">
            <a:off x="6917829" y="3300932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Rectangle 3">
            <a:extLst>
              <a:ext uri="{FF2B5EF4-FFF2-40B4-BE49-F238E27FC236}">
                <a16:creationId xmlns:a16="http://schemas.microsoft.com/office/drawing/2014/main" id="{CF1EA672-832A-403B-BADB-07C2C76CC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400" y="1782374"/>
            <a:ext cx="265372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glEnable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(GL_STENCIL_TEST);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glClear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(GL_STENCIL_BUFFER_BIT);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9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Test (discard except for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glStencilFunc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(GL_EQUAL, 1, 0xFF)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23" name="Titel 1">
            <a:extLst>
              <a:ext uri="{FF2B5EF4-FFF2-40B4-BE49-F238E27FC236}">
                <a16:creationId xmlns:a16="http://schemas.microsoft.com/office/drawing/2014/main" id="{204E3A4A-7D63-4BF7-9CF3-2620F5B2422A}"/>
              </a:ext>
            </a:extLst>
          </p:cNvPr>
          <p:cNvSpPr txBox="1">
            <a:spLocks/>
          </p:cNvSpPr>
          <p:nvPr/>
        </p:nvSpPr>
        <p:spPr>
          <a:xfrm>
            <a:off x="1245478" y="1344468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OPENGL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4" name="Titel 1">
            <a:extLst>
              <a:ext uri="{FF2B5EF4-FFF2-40B4-BE49-F238E27FC236}">
                <a16:creationId xmlns:a16="http://schemas.microsoft.com/office/drawing/2014/main" id="{CF32F9F7-ADB3-4535-8C13-D65DC811933C}"/>
              </a:ext>
            </a:extLst>
          </p:cNvPr>
          <p:cNvSpPr txBox="1">
            <a:spLocks/>
          </p:cNvSpPr>
          <p:nvPr/>
        </p:nvSpPr>
        <p:spPr>
          <a:xfrm>
            <a:off x="1450320" y="2640954"/>
            <a:ext cx="1284999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APPLICATIONS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5" name="Google Shape;222;p27">
            <a:extLst>
              <a:ext uri="{FF2B5EF4-FFF2-40B4-BE49-F238E27FC236}">
                <a16:creationId xmlns:a16="http://schemas.microsoft.com/office/drawing/2014/main" id="{7260EDE8-A674-4575-BF66-3763FC9F0D3F}"/>
              </a:ext>
            </a:extLst>
          </p:cNvPr>
          <p:cNvSpPr txBox="1">
            <a:spLocks/>
          </p:cNvSpPr>
          <p:nvPr/>
        </p:nvSpPr>
        <p:spPr>
          <a:xfrm flipH="1">
            <a:off x="1474523" y="293344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Object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outlining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Real-time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shadow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rednering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shadow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volumes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Drawing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textures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shapes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5688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leichschenkliges Dreieck 406">
            <a:extLst>
              <a:ext uri="{FF2B5EF4-FFF2-40B4-BE49-F238E27FC236}">
                <a16:creationId xmlns:a16="http://schemas.microsoft.com/office/drawing/2014/main" id="{29101D2E-F15D-4335-B3F0-4AA0C6166070}"/>
              </a:ext>
            </a:extLst>
          </p:cNvPr>
          <p:cNvSpPr/>
          <p:nvPr/>
        </p:nvSpPr>
        <p:spPr>
          <a:xfrm>
            <a:off x="1317440" y="2298700"/>
            <a:ext cx="2741808" cy="1031875"/>
          </a:xfrm>
          <a:prstGeom prst="triangle">
            <a:avLst>
              <a:gd name="adj" fmla="val 216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28938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0D5F6C-36DD-4F83-A8D7-F611BB7D4182}"/>
              </a:ext>
            </a:extLst>
          </p:cNvPr>
          <p:cNvSpPr txBox="1"/>
          <p:nvPr/>
        </p:nvSpPr>
        <p:spPr>
          <a:xfrm>
            <a:off x="5111144" y="253142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8" name="Textfeld 407">
            <a:extLst>
              <a:ext uri="{FF2B5EF4-FFF2-40B4-BE49-F238E27FC236}">
                <a16:creationId xmlns:a16="http://schemas.microsoft.com/office/drawing/2014/main" id="{10230CE6-C443-47E6-9F22-AA4AFD8FCC84}"/>
              </a:ext>
            </a:extLst>
          </p:cNvPr>
          <p:cNvSpPr txBox="1"/>
          <p:nvPr/>
        </p:nvSpPr>
        <p:spPr>
          <a:xfrm>
            <a:off x="5531671" y="25377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9" name="Textfeld 408">
            <a:extLst>
              <a:ext uri="{FF2B5EF4-FFF2-40B4-BE49-F238E27FC236}">
                <a16:creationId xmlns:a16="http://schemas.microsoft.com/office/drawing/2014/main" id="{578ECC63-81D8-4927-9FE2-8B0FCBB553E3}"/>
              </a:ext>
            </a:extLst>
          </p:cNvPr>
          <p:cNvSpPr txBox="1"/>
          <p:nvPr/>
        </p:nvSpPr>
        <p:spPr>
          <a:xfrm>
            <a:off x="5317027" y="252957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4B1FA6C7-92D1-4218-BFAD-19E91AFF88FA}"/>
              </a:ext>
            </a:extLst>
          </p:cNvPr>
          <p:cNvSpPr txBox="1"/>
          <p:nvPr/>
        </p:nvSpPr>
        <p:spPr>
          <a:xfrm>
            <a:off x="5755051" y="25377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1E5F0BF9-7AB9-4C86-89F1-72F96071CF77}"/>
              </a:ext>
            </a:extLst>
          </p:cNvPr>
          <p:cNvSpPr txBox="1"/>
          <p:nvPr/>
        </p:nvSpPr>
        <p:spPr>
          <a:xfrm>
            <a:off x="5324683" y="27283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31E740C0-FA0A-459E-8481-3F65BF0E96DE}"/>
              </a:ext>
            </a:extLst>
          </p:cNvPr>
          <p:cNvSpPr txBox="1"/>
          <p:nvPr/>
        </p:nvSpPr>
        <p:spPr>
          <a:xfrm>
            <a:off x="5545003" y="27294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30F7066F-A698-4C4C-85E2-0FF2080C39CB}"/>
              </a:ext>
            </a:extLst>
          </p:cNvPr>
          <p:cNvSpPr txBox="1"/>
          <p:nvPr/>
        </p:nvSpPr>
        <p:spPr>
          <a:xfrm>
            <a:off x="5760916" y="27248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2D19B9-E40A-4A84-A524-18603258F136}"/>
              </a:ext>
            </a:extLst>
          </p:cNvPr>
          <p:cNvSpPr txBox="1"/>
          <p:nvPr/>
        </p:nvSpPr>
        <p:spPr>
          <a:xfrm>
            <a:off x="5324682" y="29189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6C815B3B-A94B-4086-9926-8AE56742AFA6}"/>
              </a:ext>
            </a:extLst>
          </p:cNvPr>
          <p:cNvSpPr txBox="1"/>
          <p:nvPr/>
        </p:nvSpPr>
        <p:spPr>
          <a:xfrm>
            <a:off x="5546027" y="2918539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BE5C6A12-B827-40DA-A673-9B053EA69E27}"/>
              </a:ext>
            </a:extLst>
          </p:cNvPr>
          <p:cNvSpPr txBox="1"/>
          <p:nvPr/>
        </p:nvSpPr>
        <p:spPr>
          <a:xfrm>
            <a:off x="5755050" y="29264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1C009F7F-265E-4FCA-81C8-00085580B899}"/>
              </a:ext>
            </a:extLst>
          </p:cNvPr>
          <p:cNvSpPr txBox="1"/>
          <p:nvPr/>
        </p:nvSpPr>
        <p:spPr>
          <a:xfrm>
            <a:off x="5539029" y="310761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Textfeld 417">
            <a:extLst>
              <a:ext uri="{FF2B5EF4-FFF2-40B4-BE49-F238E27FC236}">
                <a16:creationId xmlns:a16="http://schemas.microsoft.com/office/drawing/2014/main" id="{EC7FB24A-D035-4B7B-81AB-ABB5CD1A5694}"/>
              </a:ext>
            </a:extLst>
          </p:cNvPr>
          <p:cNvSpPr txBox="1"/>
          <p:nvPr/>
        </p:nvSpPr>
        <p:spPr>
          <a:xfrm>
            <a:off x="1573212" y="253775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9" name="Textfeld 418">
            <a:extLst>
              <a:ext uri="{FF2B5EF4-FFF2-40B4-BE49-F238E27FC236}">
                <a16:creationId xmlns:a16="http://schemas.microsoft.com/office/drawing/2014/main" id="{A1540246-6FFF-4823-A686-767EAFEED5D9}"/>
              </a:ext>
            </a:extLst>
          </p:cNvPr>
          <p:cNvSpPr txBox="1"/>
          <p:nvPr/>
        </p:nvSpPr>
        <p:spPr>
          <a:xfrm>
            <a:off x="1993739" y="25441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0" name="Textfeld 419">
            <a:extLst>
              <a:ext uri="{FF2B5EF4-FFF2-40B4-BE49-F238E27FC236}">
                <a16:creationId xmlns:a16="http://schemas.microsoft.com/office/drawing/2014/main" id="{19E8D278-A97A-44DD-BC18-5FA47785E224}"/>
              </a:ext>
            </a:extLst>
          </p:cNvPr>
          <p:cNvSpPr txBox="1"/>
          <p:nvPr/>
        </p:nvSpPr>
        <p:spPr>
          <a:xfrm>
            <a:off x="1779095" y="2535896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1" name="Textfeld 420">
            <a:extLst>
              <a:ext uri="{FF2B5EF4-FFF2-40B4-BE49-F238E27FC236}">
                <a16:creationId xmlns:a16="http://schemas.microsoft.com/office/drawing/2014/main" id="{0E272554-BE34-4D93-9696-88EFB473C066}"/>
              </a:ext>
            </a:extLst>
          </p:cNvPr>
          <p:cNvSpPr txBox="1"/>
          <p:nvPr/>
        </p:nvSpPr>
        <p:spPr>
          <a:xfrm>
            <a:off x="2217119" y="254410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2" name="Textfeld 421">
            <a:extLst>
              <a:ext uri="{FF2B5EF4-FFF2-40B4-BE49-F238E27FC236}">
                <a16:creationId xmlns:a16="http://schemas.microsoft.com/office/drawing/2014/main" id="{429FC3AB-DB93-48F8-AC9F-EA7E66EC6157}"/>
              </a:ext>
            </a:extLst>
          </p:cNvPr>
          <p:cNvSpPr txBox="1"/>
          <p:nvPr/>
        </p:nvSpPr>
        <p:spPr>
          <a:xfrm>
            <a:off x="1786751" y="27347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3" name="Textfeld 422">
            <a:extLst>
              <a:ext uri="{FF2B5EF4-FFF2-40B4-BE49-F238E27FC236}">
                <a16:creationId xmlns:a16="http://schemas.microsoft.com/office/drawing/2014/main" id="{0933D724-70FC-474D-A188-60F55DA2E7C0}"/>
              </a:ext>
            </a:extLst>
          </p:cNvPr>
          <p:cNvSpPr txBox="1"/>
          <p:nvPr/>
        </p:nvSpPr>
        <p:spPr>
          <a:xfrm>
            <a:off x="2222984" y="273119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4" name="Textfeld 423">
            <a:extLst>
              <a:ext uri="{FF2B5EF4-FFF2-40B4-BE49-F238E27FC236}">
                <a16:creationId xmlns:a16="http://schemas.microsoft.com/office/drawing/2014/main" id="{79AB4DD5-658F-4EBE-B1D2-595F6EAFBDF0}"/>
              </a:ext>
            </a:extLst>
          </p:cNvPr>
          <p:cNvSpPr txBox="1"/>
          <p:nvPr/>
        </p:nvSpPr>
        <p:spPr>
          <a:xfrm>
            <a:off x="1786750" y="29253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5" name="Textfeld 424">
            <a:extLst>
              <a:ext uri="{FF2B5EF4-FFF2-40B4-BE49-F238E27FC236}">
                <a16:creationId xmlns:a16="http://schemas.microsoft.com/office/drawing/2014/main" id="{BAF5A18C-2FC2-4E14-9656-4AD60D5E5D8D}"/>
              </a:ext>
            </a:extLst>
          </p:cNvPr>
          <p:cNvSpPr txBox="1"/>
          <p:nvPr/>
        </p:nvSpPr>
        <p:spPr>
          <a:xfrm>
            <a:off x="2008095" y="2924865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6" name="Textfeld 425">
            <a:extLst>
              <a:ext uri="{FF2B5EF4-FFF2-40B4-BE49-F238E27FC236}">
                <a16:creationId xmlns:a16="http://schemas.microsoft.com/office/drawing/2014/main" id="{1346202F-5C29-4E5A-8B80-5422B244F860}"/>
              </a:ext>
            </a:extLst>
          </p:cNvPr>
          <p:cNvSpPr txBox="1"/>
          <p:nvPr/>
        </p:nvSpPr>
        <p:spPr>
          <a:xfrm>
            <a:off x="2217118" y="293280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7" name="Textfeld 426">
            <a:extLst>
              <a:ext uri="{FF2B5EF4-FFF2-40B4-BE49-F238E27FC236}">
                <a16:creationId xmlns:a16="http://schemas.microsoft.com/office/drawing/2014/main" id="{D88C66CE-6EF7-4C3D-B7F2-2B1BD2EC43BC}"/>
              </a:ext>
            </a:extLst>
          </p:cNvPr>
          <p:cNvSpPr txBox="1"/>
          <p:nvPr/>
        </p:nvSpPr>
        <p:spPr>
          <a:xfrm>
            <a:off x="2001097" y="311394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8" name="Textfeld 427">
            <a:extLst>
              <a:ext uri="{FF2B5EF4-FFF2-40B4-BE49-F238E27FC236}">
                <a16:creationId xmlns:a16="http://schemas.microsoft.com/office/drawing/2014/main" id="{C599A003-5279-4840-A0DB-85D10C6D34AF}"/>
              </a:ext>
            </a:extLst>
          </p:cNvPr>
          <p:cNvSpPr txBox="1"/>
          <p:nvPr/>
        </p:nvSpPr>
        <p:spPr>
          <a:xfrm>
            <a:off x="1985545" y="2728076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908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  <p:bldP spid="420" grpId="0"/>
      <p:bldP spid="421" grpId="0"/>
      <p:bldP spid="422" grpId="0"/>
      <p:bldP spid="423" grpId="0"/>
      <p:bldP spid="424" grpId="0"/>
      <p:bldP spid="425" grpId="0"/>
      <p:bldP spid="426" grpId="0"/>
      <p:bldP spid="427" grpId="0"/>
      <p:bldP spid="428" grpId="0"/>
    </p:bld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2989</Words>
  <Application>Microsoft Office PowerPoint</Application>
  <PresentationFormat>Bildschirmpräsentation (16:9)</PresentationFormat>
  <Paragraphs>936</Paragraphs>
  <Slides>49</Slides>
  <Notes>13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8" baseType="lpstr">
      <vt:lpstr>Arial</vt:lpstr>
      <vt:lpstr>Assistant Light</vt:lpstr>
      <vt:lpstr>Fira Sans Extra Condensed Medium</vt:lpstr>
      <vt:lpstr>Pontano Sans</vt:lpstr>
      <vt:lpstr>Nunito Sans ExtraBold</vt:lpstr>
      <vt:lpstr>Nunito Sans</vt:lpstr>
      <vt:lpstr>Consolas</vt:lpstr>
      <vt:lpstr>Nunito Light</vt:lpstr>
      <vt:lpstr>Marketing Newsletter</vt:lpstr>
      <vt:lpstr>RASTER OPERATIONS</vt:lpstr>
      <vt:lpstr>OPENGL GRAPHICS PIPELINE</vt:lpstr>
      <vt:lpstr>TABLE OF CONTENTS</vt:lpstr>
      <vt:lpstr>01</vt:lpstr>
      <vt:lpstr>SCISSOR TEST</vt:lpstr>
      <vt:lpstr>STENCIL TEST</vt:lpstr>
      <vt:lpstr>STENCIL TEST</vt:lpstr>
      <vt:lpstr>EXAMPLE</vt:lpstr>
      <vt:lpstr>EXAMPLE</vt:lpstr>
      <vt:lpstr>EXAMPLE</vt:lpstr>
      <vt:lpstr>DEPTH TEST</vt:lpstr>
      <vt:lpstr>DEPTH TEST ALGORITHM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Z-FIGHTING</vt:lpstr>
      <vt:lpstr>EARLY Z</vt:lpstr>
      <vt:lpstr>BLENDING</vt:lpstr>
      <vt:lpstr>BLENDING</vt:lpstr>
      <vt:lpstr>BLENDING</vt:lpstr>
      <vt:lpstr>TRANSPARENCY AND DEPTH TEST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DITHERING</vt:lpstr>
      <vt:lpstr>DITHERING</vt:lpstr>
      <vt:lpstr>ANTI ALIASING</vt:lpstr>
      <vt:lpstr>ANTI ALIASING</vt:lpstr>
      <vt:lpstr>MULTISAMPLE ANTI ALIASING</vt:lpstr>
      <vt:lpstr>MULTISAMPLE ANTI ALIASING</vt:lpstr>
      <vt:lpstr>MULTISAMPLE ANTI ALIASING</vt:lpstr>
      <vt:lpstr>NVIDIA DEEP LEARNING SUPER SAMPLING</vt:lpstr>
      <vt:lpstr>NVIDIA DEEP LEARNING SUPER SAMPLING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AND SPEECH RECOGNITION</dc:title>
  <cp:lastModifiedBy>Selina Feitl</cp:lastModifiedBy>
  <cp:revision>111</cp:revision>
  <dcterms:modified xsi:type="dcterms:W3CDTF">2020-11-21T13:29:48Z</dcterms:modified>
</cp:coreProperties>
</file>